
<file path=[Content_Types].xml><?xml version="1.0" encoding="utf-8"?>
<Types xmlns="http://schemas.openxmlformats.org/package/2006/content-types">
  <Default Extension="png" ContentType="image/png"/>
  <Default Extension="emf" ContentType="image/x-emf"/>
  <Default Extension="w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4"/>
  </p:notesMasterIdLst>
  <p:handoutMasterIdLst>
    <p:handoutMasterId r:id="rId55"/>
  </p:handoutMasterIdLst>
  <p:sldIdLst>
    <p:sldId id="285" r:id="rId2"/>
    <p:sldId id="286" r:id="rId3"/>
    <p:sldId id="287" r:id="rId4"/>
    <p:sldId id="288" r:id="rId5"/>
    <p:sldId id="289" r:id="rId6"/>
    <p:sldId id="309" r:id="rId7"/>
    <p:sldId id="290" r:id="rId8"/>
    <p:sldId id="275" r:id="rId9"/>
    <p:sldId id="334" r:id="rId10"/>
    <p:sldId id="307" r:id="rId11"/>
    <p:sldId id="340" r:id="rId12"/>
    <p:sldId id="350" r:id="rId13"/>
    <p:sldId id="301" r:id="rId14"/>
    <p:sldId id="303" r:id="rId15"/>
    <p:sldId id="304" r:id="rId16"/>
    <p:sldId id="335" r:id="rId17"/>
    <p:sldId id="345" r:id="rId18"/>
    <p:sldId id="355" r:id="rId19"/>
    <p:sldId id="351" r:id="rId20"/>
    <p:sldId id="359" r:id="rId21"/>
    <p:sldId id="344" r:id="rId22"/>
    <p:sldId id="338" r:id="rId23"/>
    <p:sldId id="342" r:id="rId24"/>
    <p:sldId id="339" r:id="rId25"/>
    <p:sldId id="360" r:id="rId26"/>
    <p:sldId id="343" r:id="rId27"/>
    <p:sldId id="305" r:id="rId28"/>
    <p:sldId id="318" r:id="rId29"/>
    <p:sldId id="319" r:id="rId30"/>
    <p:sldId id="320" r:id="rId31"/>
    <p:sldId id="322" r:id="rId32"/>
    <p:sldId id="328" r:id="rId33"/>
    <p:sldId id="329" r:id="rId34"/>
    <p:sldId id="331" r:id="rId35"/>
    <p:sldId id="332" r:id="rId36"/>
    <p:sldId id="311" r:id="rId37"/>
    <p:sldId id="312" r:id="rId38"/>
    <p:sldId id="313" r:id="rId39"/>
    <p:sldId id="314" r:id="rId40"/>
    <p:sldId id="315" r:id="rId41"/>
    <p:sldId id="316" r:id="rId42"/>
    <p:sldId id="317" r:id="rId43"/>
    <p:sldId id="294" r:id="rId44"/>
    <p:sldId id="295" r:id="rId45"/>
    <p:sldId id="365" r:id="rId46"/>
    <p:sldId id="296" r:id="rId47"/>
    <p:sldId id="361" r:id="rId48"/>
    <p:sldId id="364" r:id="rId49"/>
    <p:sldId id="363" r:id="rId50"/>
    <p:sldId id="352" r:id="rId51"/>
    <p:sldId id="353" r:id="rId52"/>
    <p:sldId id="366" r:id="rId5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30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633" autoAdjust="0"/>
  </p:normalViewPr>
  <p:slideViewPr>
    <p:cSldViewPr snapToGrid="0" snapToObjects="1">
      <p:cViewPr varScale="1">
        <p:scale>
          <a:sx n="65" d="100"/>
          <a:sy n="65" d="100"/>
        </p:scale>
        <p:origin x="124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aco\Documents\Cartel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Foglio3!$A$12</c:f>
              <c:strCache>
                <c:ptCount val="1"/>
                <c:pt idx="0">
                  <c:v>PAC</c:v>
                </c:pt>
              </c:strCache>
            </c:strRef>
          </c:tx>
          <c:invertIfNegative val="0"/>
          <c:cat>
            <c:strRef>
              <c:f>Foglio3!$B$11:$I$11</c:f>
              <c:strCache>
                <c:ptCount val="8"/>
                <c:pt idx="0">
                  <c:v>age</c:v>
                </c:pt>
                <c:pt idx="1">
                  <c:v>century</c:v>
                </c:pt>
                <c:pt idx="2">
                  <c:v>centuries</c:v>
                </c:pt>
                <c:pt idx="3">
                  <c:v>day</c:v>
                </c:pt>
                <c:pt idx="4">
                  <c:v>days</c:v>
                </c:pt>
                <c:pt idx="5">
                  <c:v>time</c:v>
                </c:pt>
                <c:pt idx="6">
                  <c:v>times</c:v>
                </c:pt>
                <c:pt idx="7">
                  <c:v>years</c:v>
                </c:pt>
              </c:strCache>
            </c:strRef>
          </c:cat>
          <c:val>
            <c:numRef>
              <c:f>Foglio3!$B$12:$I$12</c:f>
              <c:numCache>
                <c:formatCode>General</c:formatCode>
                <c:ptCount val="8"/>
                <c:pt idx="0">
                  <c:v>71</c:v>
                </c:pt>
                <c:pt idx="1">
                  <c:v>95</c:v>
                </c:pt>
                <c:pt idx="2">
                  <c:v>61</c:v>
                </c:pt>
                <c:pt idx="3">
                  <c:v>61</c:v>
                </c:pt>
                <c:pt idx="4">
                  <c:v>45</c:v>
                </c:pt>
                <c:pt idx="5">
                  <c:v>45</c:v>
                </c:pt>
                <c:pt idx="6">
                  <c:v>18</c:v>
                </c:pt>
                <c:pt idx="7">
                  <c:v>33</c:v>
                </c:pt>
              </c:numCache>
            </c:numRef>
          </c:val>
          <c:extLst>
            <c:ext xmlns:c16="http://schemas.microsoft.com/office/drawing/2014/chart" uri="{C3380CC4-5D6E-409C-BE32-E72D297353CC}">
              <c16:uniqueId val="{00000000-0807-41DA-A560-C44C079B4AAF}"/>
            </c:ext>
          </c:extLst>
        </c:ser>
        <c:ser>
          <c:idx val="1"/>
          <c:order val="1"/>
          <c:tx>
            <c:strRef>
              <c:f>Foglio3!$A$13</c:f>
              <c:strCache>
                <c:ptCount val="1"/>
                <c:pt idx="0">
                  <c:v>JAC</c:v>
                </c:pt>
              </c:strCache>
            </c:strRef>
          </c:tx>
          <c:invertIfNegative val="0"/>
          <c:cat>
            <c:strRef>
              <c:f>Foglio3!$B$11:$I$11</c:f>
              <c:strCache>
                <c:ptCount val="8"/>
                <c:pt idx="0">
                  <c:v>age</c:v>
                </c:pt>
                <c:pt idx="1">
                  <c:v>century</c:v>
                </c:pt>
                <c:pt idx="2">
                  <c:v>centuries</c:v>
                </c:pt>
                <c:pt idx="3">
                  <c:v>day</c:v>
                </c:pt>
                <c:pt idx="4">
                  <c:v>days</c:v>
                </c:pt>
                <c:pt idx="5">
                  <c:v>time</c:v>
                </c:pt>
                <c:pt idx="6">
                  <c:v>times</c:v>
                </c:pt>
                <c:pt idx="7">
                  <c:v>years</c:v>
                </c:pt>
              </c:strCache>
            </c:strRef>
          </c:cat>
          <c:val>
            <c:numRef>
              <c:f>Foglio3!$B$13:$I$13</c:f>
              <c:numCache>
                <c:formatCode>General</c:formatCode>
                <c:ptCount val="8"/>
                <c:pt idx="0">
                  <c:v>59</c:v>
                </c:pt>
                <c:pt idx="1">
                  <c:v>97</c:v>
                </c:pt>
                <c:pt idx="2">
                  <c:v>72</c:v>
                </c:pt>
                <c:pt idx="3">
                  <c:v>63</c:v>
                </c:pt>
                <c:pt idx="4">
                  <c:v>48</c:v>
                </c:pt>
                <c:pt idx="5">
                  <c:v>32</c:v>
                </c:pt>
                <c:pt idx="6">
                  <c:v>30</c:v>
                </c:pt>
                <c:pt idx="7">
                  <c:v>31</c:v>
                </c:pt>
              </c:numCache>
            </c:numRef>
          </c:val>
          <c:extLst>
            <c:ext xmlns:c16="http://schemas.microsoft.com/office/drawing/2014/chart" uri="{C3380CC4-5D6E-409C-BE32-E72D297353CC}">
              <c16:uniqueId val="{00000001-0807-41DA-A560-C44C079B4AAF}"/>
            </c:ext>
          </c:extLst>
        </c:ser>
        <c:dLbls>
          <c:showLegendKey val="0"/>
          <c:showVal val="0"/>
          <c:showCatName val="0"/>
          <c:showSerName val="0"/>
          <c:showPercent val="0"/>
          <c:showBubbleSize val="0"/>
        </c:dLbls>
        <c:gapWidth val="150"/>
        <c:axId val="79208960"/>
        <c:axId val="77622080"/>
      </c:barChart>
      <c:catAx>
        <c:axId val="79208960"/>
        <c:scaling>
          <c:orientation val="minMax"/>
        </c:scaling>
        <c:delete val="0"/>
        <c:axPos val="b"/>
        <c:numFmt formatCode="General" sourceLinked="0"/>
        <c:majorTickMark val="out"/>
        <c:minorTickMark val="none"/>
        <c:tickLblPos val="nextTo"/>
        <c:crossAx val="77622080"/>
        <c:crosses val="autoZero"/>
        <c:auto val="1"/>
        <c:lblAlgn val="ctr"/>
        <c:lblOffset val="100"/>
        <c:noMultiLvlLbl val="0"/>
      </c:catAx>
      <c:valAx>
        <c:axId val="77622080"/>
        <c:scaling>
          <c:orientation val="minMax"/>
        </c:scaling>
        <c:delete val="0"/>
        <c:axPos val="l"/>
        <c:majorGridlines/>
        <c:numFmt formatCode="General" sourceLinked="1"/>
        <c:majorTickMark val="out"/>
        <c:minorTickMark val="none"/>
        <c:tickLblPos val="nextTo"/>
        <c:crossAx val="79208960"/>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baseline="0">
                <a:solidFill>
                  <a:srgbClr val="000000"/>
                </a:solidFill>
                <a:latin typeface="Calibri"/>
              </a:defRPr>
            </a:pPr>
            <a:r>
              <a:rPr lang="it-IT"/>
              <a:t>Layout formats in Main Report in CorpIta6, CorpChn6 and CorpEng6</a:t>
            </a:r>
          </a:p>
        </c:rich>
      </c:tx>
      <c:overlay val="0"/>
    </c:title>
    <c:autoTitleDeleted val="0"/>
    <c:plotArea>
      <c:layout>
        <c:manualLayout>
          <c:layoutTarget val="inner"/>
          <c:xMode val="edge"/>
          <c:yMode val="edge"/>
          <c:x val="7.3534381753933911E-2"/>
          <c:y val="8.932907039159145E-2"/>
          <c:w val="0.8164370037390245"/>
          <c:h val="0.82495022406970497"/>
        </c:manualLayout>
      </c:layout>
      <c:barChart>
        <c:barDir val="col"/>
        <c:grouping val="clustered"/>
        <c:varyColors val="0"/>
        <c:ser>
          <c:idx val="0"/>
          <c:order val="0"/>
          <c:tx>
            <c:v>CorpIta6</c:v>
          </c:tx>
          <c:spPr>
            <a:solidFill>
              <a:srgbClr val="4F81BD"/>
            </a:solidFill>
            <a:ln>
              <a:noFill/>
            </a:ln>
          </c:spPr>
          <c:invertIfNegative val="0"/>
          <c:cat>
            <c:strLit>
              <c:ptCount val="9"/>
              <c:pt idx="0">
                <c:v>Heading</c:v>
              </c:pt>
              <c:pt idx="1">
                <c:v>Leadin</c:v>
              </c:pt>
              <c:pt idx="2">
                <c:v>Box</c:v>
              </c:pt>
              <c:pt idx="3">
                <c:v>Picture/photo</c:v>
              </c:pt>
              <c:pt idx="4">
                <c:v>Caption</c:v>
              </c:pt>
              <c:pt idx="5">
                <c:v>Diagram</c:v>
              </c:pt>
              <c:pt idx="6">
                <c:v>Table</c:v>
              </c:pt>
              <c:pt idx="7">
                <c:v>Column</c:v>
              </c:pt>
              <c:pt idx="8">
                <c:v>Zoom</c:v>
              </c:pt>
            </c:strLit>
          </c:cat>
          <c:val>
            <c:numLit>
              <c:formatCode>General</c:formatCode>
              <c:ptCount val="9"/>
              <c:pt idx="0">
                <c:v>1.331288</c:v>
              </c:pt>
              <c:pt idx="1">
                <c:v>5.5215E-2</c:v>
              </c:pt>
              <c:pt idx="2">
                <c:v>0.17995900000000001</c:v>
              </c:pt>
              <c:pt idx="3">
                <c:v>6.5439999999999998E-2</c:v>
              </c:pt>
              <c:pt idx="4">
                <c:v>3.0675000000000001E-2</c:v>
              </c:pt>
              <c:pt idx="5">
                <c:v>0.29243400000000003</c:v>
              </c:pt>
              <c:pt idx="6">
                <c:v>0.28220899999999999</c:v>
              </c:pt>
              <c:pt idx="7">
                <c:v>0.24948899999999999</c:v>
              </c:pt>
              <c:pt idx="8">
                <c:v>0.214724</c:v>
              </c:pt>
            </c:numLit>
          </c:val>
          <c:extLst>
            <c:ext xmlns:c16="http://schemas.microsoft.com/office/drawing/2014/chart" uri="{C3380CC4-5D6E-409C-BE32-E72D297353CC}">
              <c16:uniqueId val="{00000000-61BC-490A-80F4-82DFB9478B96}"/>
            </c:ext>
          </c:extLst>
        </c:ser>
        <c:ser>
          <c:idx val="1"/>
          <c:order val="1"/>
          <c:tx>
            <c:v>CorpChn6</c:v>
          </c:tx>
          <c:spPr>
            <a:solidFill>
              <a:srgbClr val="C0504D"/>
            </a:solidFill>
            <a:ln>
              <a:noFill/>
            </a:ln>
          </c:spPr>
          <c:invertIfNegative val="0"/>
          <c:cat>
            <c:strLit>
              <c:ptCount val="9"/>
              <c:pt idx="0">
                <c:v>Heading</c:v>
              </c:pt>
              <c:pt idx="1">
                <c:v>Leadin</c:v>
              </c:pt>
              <c:pt idx="2">
                <c:v>Box</c:v>
              </c:pt>
              <c:pt idx="3">
                <c:v>Picture/photo</c:v>
              </c:pt>
              <c:pt idx="4">
                <c:v>Caption</c:v>
              </c:pt>
              <c:pt idx="5">
                <c:v>Diagram</c:v>
              </c:pt>
              <c:pt idx="6">
                <c:v>Table</c:v>
              </c:pt>
              <c:pt idx="7">
                <c:v>Column</c:v>
              </c:pt>
              <c:pt idx="8">
                <c:v>Zoom</c:v>
              </c:pt>
            </c:strLit>
          </c:cat>
          <c:val>
            <c:numLit>
              <c:formatCode>General</c:formatCode>
              <c:ptCount val="9"/>
              <c:pt idx="0">
                <c:v>1.7600769999999999</c:v>
              </c:pt>
              <c:pt idx="1">
                <c:v>8.6372000000000004E-2</c:v>
              </c:pt>
              <c:pt idx="2">
                <c:v>0.55854099999999995</c:v>
              </c:pt>
              <c:pt idx="3">
                <c:v>1.0710170000000001</c:v>
              </c:pt>
              <c:pt idx="4">
                <c:v>0.65834899999999996</c:v>
              </c:pt>
              <c:pt idx="5">
                <c:v>0.29750500000000002</c:v>
              </c:pt>
              <c:pt idx="6">
                <c:v>0.119002</c:v>
              </c:pt>
              <c:pt idx="7">
                <c:v>0.109405</c:v>
              </c:pt>
              <c:pt idx="8">
                <c:v>0.23416500000000001</c:v>
              </c:pt>
            </c:numLit>
          </c:val>
          <c:extLst>
            <c:ext xmlns:c16="http://schemas.microsoft.com/office/drawing/2014/chart" uri="{C3380CC4-5D6E-409C-BE32-E72D297353CC}">
              <c16:uniqueId val="{00000001-61BC-490A-80F4-82DFB9478B96}"/>
            </c:ext>
          </c:extLst>
        </c:ser>
        <c:ser>
          <c:idx val="2"/>
          <c:order val="2"/>
          <c:tx>
            <c:v>CorpEng6</c:v>
          </c:tx>
          <c:spPr>
            <a:solidFill>
              <a:srgbClr val="9BBB59"/>
            </a:solidFill>
            <a:ln>
              <a:noFill/>
            </a:ln>
          </c:spPr>
          <c:invertIfNegative val="0"/>
          <c:cat>
            <c:strLit>
              <c:ptCount val="9"/>
              <c:pt idx="0">
                <c:v>Heading</c:v>
              </c:pt>
              <c:pt idx="1">
                <c:v>Leadin</c:v>
              </c:pt>
              <c:pt idx="2">
                <c:v>Box</c:v>
              </c:pt>
              <c:pt idx="3">
                <c:v>Picture/photo</c:v>
              </c:pt>
              <c:pt idx="4">
                <c:v>Caption</c:v>
              </c:pt>
              <c:pt idx="5">
                <c:v>Diagram</c:v>
              </c:pt>
              <c:pt idx="6">
                <c:v>Table</c:v>
              </c:pt>
              <c:pt idx="7">
                <c:v>Column</c:v>
              </c:pt>
              <c:pt idx="8">
                <c:v>Zoom</c:v>
              </c:pt>
            </c:strLit>
          </c:cat>
          <c:val>
            <c:numLit>
              <c:formatCode>General</c:formatCode>
              <c:ptCount val="9"/>
              <c:pt idx="0">
                <c:v>3.1445310000000002</c:v>
              </c:pt>
              <c:pt idx="1">
                <c:v>0.37890600000000002</c:v>
              </c:pt>
              <c:pt idx="2">
                <c:v>0.421875</c:v>
              </c:pt>
              <c:pt idx="3">
                <c:v>0.47265600000000002</c:v>
              </c:pt>
              <c:pt idx="4">
                <c:v>0.16796900000000001</c:v>
              </c:pt>
              <c:pt idx="5">
                <c:v>0.34765600000000002</c:v>
              </c:pt>
              <c:pt idx="6">
                <c:v>0.25781300000000001</c:v>
              </c:pt>
              <c:pt idx="7">
                <c:v>0.19531299999999999</c:v>
              </c:pt>
              <c:pt idx="8">
                <c:v>7.4218999999999993E-2</c:v>
              </c:pt>
            </c:numLit>
          </c:val>
          <c:extLst>
            <c:ext xmlns:c16="http://schemas.microsoft.com/office/drawing/2014/chart" uri="{C3380CC4-5D6E-409C-BE32-E72D297353CC}">
              <c16:uniqueId val="{00000002-61BC-490A-80F4-82DFB9478B96}"/>
            </c:ext>
          </c:extLst>
        </c:ser>
        <c:dLbls>
          <c:showLegendKey val="0"/>
          <c:showVal val="0"/>
          <c:showCatName val="0"/>
          <c:showSerName val="0"/>
          <c:showPercent val="0"/>
          <c:showBubbleSize val="0"/>
        </c:dLbls>
        <c:gapWidth val="150"/>
        <c:axId val="1665318400"/>
        <c:axId val="1665327552"/>
      </c:barChart>
      <c:valAx>
        <c:axId val="1665327552"/>
        <c:scaling>
          <c:orientation val="minMax"/>
        </c:scaling>
        <c:delete val="0"/>
        <c:axPos val="l"/>
        <c:majorGridlines>
          <c:spPr>
            <a:ln w="9360">
              <a:solidFill>
                <a:srgbClr val="868686"/>
              </a:solidFill>
            </a:ln>
          </c:spPr>
        </c:majorGridlines>
        <c:title>
          <c:tx>
            <c:rich>
              <a:bodyPr/>
              <a:lstStyle/>
              <a:p>
                <a:pPr>
                  <a:defRPr sz="1000" b="1" baseline="0">
                    <a:solidFill>
                      <a:srgbClr val="000000"/>
                    </a:solidFill>
                    <a:latin typeface="Calibri"/>
                  </a:defRPr>
                </a:pPr>
                <a:r>
                  <a:rPr lang="it-IT"/>
                  <a:t>INDEX1</a:t>
                </a:r>
              </a:p>
            </c:rich>
          </c:tx>
          <c:overlay val="0"/>
        </c:title>
        <c:numFmt formatCode="General" sourceLinked="0"/>
        <c:majorTickMark val="none"/>
        <c:minorTickMark val="none"/>
        <c:tickLblPos val="nextTo"/>
        <c:spPr>
          <a:ln w="9360">
            <a:solidFill>
              <a:srgbClr val="868686"/>
            </a:solidFill>
          </a:ln>
        </c:spPr>
        <c:txPr>
          <a:bodyPr/>
          <a:lstStyle/>
          <a:p>
            <a:pPr>
              <a:defRPr sz="1000" b="0" baseline="0">
                <a:solidFill>
                  <a:srgbClr val="000000"/>
                </a:solidFill>
                <a:latin typeface="Calibri"/>
              </a:defRPr>
            </a:pPr>
            <a:endParaRPr lang="it-IT"/>
          </a:p>
        </c:txPr>
        <c:crossAx val="1665318400"/>
        <c:crosses val="autoZero"/>
        <c:crossBetween val="between"/>
      </c:valAx>
      <c:catAx>
        <c:axId val="1665318400"/>
        <c:scaling>
          <c:orientation val="minMax"/>
        </c:scaling>
        <c:delete val="0"/>
        <c:axPos val="b"/>
        <c:title>
          <c:tx>
            <c:rich>
              <a:bodyPr/>
              <a:lstStyle/>
              <a:p>
                <a:pPr>
                  <a:defRPr sz="1000" b="1" baseline="0">
                    <a:solidFill>
                      <a:srgbClr val="000000"/>
                    </a:solidFill>
                    <a:latin typeface="Calibri"/>
                  </a:defRPr>
                </a:pPr>
                <a:r>
                  <a:rPr lang="it-IT"/>
                  <a:t>Layout formats</a:t>
                </a:r>
              </a:p>
            </c:rich>
          </c:tx>
          <c:layout>
            <c:manualLayout>
              <c:xMode val="edge"/>
              <c:yMode val="edge"/>
              <c:x val="0.40133596605469896"/>
              <c:y val="0.90062914279294459"/>
            </c:manualLayout>
          </c:layout>
          <c:overlay val="0"/>
        </c:title>
        <c:numFmt formatCode="General" sourceLinked="0"/>
        <c:majorTickMark val="none"/>
        <c:minorTickMark val="none"/>
        <c:tickLblPos val="low"/>
        <c:spPr>
          <a:ln w="9360">
            <a:solidFill>
              <a:srgbClr val="868686"/>
            </a:solidFill>
          </a:ln>
        </c:spPr>
        <c:txPr>
          <a:bodyPr/>
          <a:lstStyle/>
          <a:p>
            <a:pPr>
              <a:defRPr sz="1000" b="0" baseline="0">
                <a:solidFill>
                  <a:srgbClr val="000000"/>
                </a:solidFill>
                <a:latin typeface="Calibri"/>
              </a:defRPr>
            </a:pPr>
            <a:endParaRPr lang="it-IT"/>
          </a:p>
        </c:txPr>
        <c:crossAx val="1665327552"/>
        <c:crossesAt val="0"/>
        <c:auto val="1"/>
        <c:lblAlgn val="ctr"/>
        <c:lblOffset val="100"/>
        <c:noMultiLvlLbl val="0"/>
      </c:catAx>
      <c:spPr>
        <a:noFill/>
        <a:ln>
          <a:noFill/>
        </a:ln>
      </c:spPr>
    </c:plotArea>
    <c:legend>
      <c:legendPos val="r"/>
      <c:overlay val="0"/>
      <c:spPr>
        <a:noFill/>
        <a:ln>
          <a:noFill/>
        </a:ln>
      </c:spPr>
      <c:txPr>
        <a:bodyPr/>
        <a:lstStyle/>
        <a:p>
          <a:pPr>
            <a:defRPr sz="1000" b="0" baseline="0">
              <a:solidFill>
                <a:srgbClr val="000000"/>
              </a:solidFill>
              <a:latin typeface="Calibri"/>
            </a:defRPr>
          </a:pPr>
          <a:endParaRPr lang="it-IT"/>
        </a:p>
      </c:txPr>
    </c:legend>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C68A3-539B-614C-AEED-9F3672566120}" type="datetimeFigureOut">
              <a:rPr lang="it-IT" smtClean="0"/>
              <a:t>19/02/2020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C7824B-A553-014E-91C5-21C7C50A6CB1}" type="slidenum">
              <a:rPr lang="it-IT" smtClean="0"/>
              <a:t>‹N›</a:t>
            </a:fld>
            <a:endParaRPr lang="it-IT"/>
          </a:p>
        </p:txBody>
      </p:sp>
    </p:spTree>
    <p:extLst>
      <p:ext uri="{BB962C8B-B14F-4D97-AF65-F5344CB8AC3E}">
        <p14:creationId xmlns:p14="http://schemas.microsoft.com/office/powerpoint/2010/main" val="16692693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825F9-C3E2-E147-B6D3-335C60204E37}" type="datetimeFigureOut">
              <a:rPr lang="it-IT" smtClean="0"/>
              <a:t>19/02/2020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8AB75-C383-C444-BAD8-6C37ACA0136C}" type="slidenum">
              <a:rPr lang="it-IT" smtClean="0"/>
              <a:t>‹N›</a:t>
            </a:fld>
            <a:endParaRPr lang="it-IT"/>
          </a:p>
        </p:txBody>
      </p:sp>
    </p:spTree>
    <p:extLst>
      <p:ext uri="{BB962C8B-B14F-4D97-AF65-F5344CB8AC3E}">
        <p14:creationId xmlns:p14="http://schemas.microsoft.com/office/powerpoint/2010/main" val="278867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DD8AB75-C383-C444-BAD8-6C37ACA0136C}" type="slidenum">
              <a:rPr lang="it-IT" smtClean="0"/>
              <a:t>2</a:t>
            </a:fld>
            <a:endParaRPr lang="it-IT"/>
          </a:p>
        </p:txBody>
      </p:sp>
    </p:spTree>
    <p:extLst>
      <p:ext uri="{BB962C8B-B14F-4D97-AF65-F5344CB8AC3E}">
        <p14:creationId xmlns:p14="http://schemas.microsoft.com/office/powerpoint/2010/main" val="8709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DD8AB75-C383-C444-BAD8-6C37ACA0136C}" type="slidenum">
              <a:rPr lang="it-IT" smtClean="0"/>
              <a:t>4</a:t>
            </a:fld>
            <a:endParaRPr lang="it-IT"/>
          </a:p>
        </p:txBody>
      </p:sp>
    </p:spTree>
    <p:extLst>
      <p:ext uri="{BB962C8B-B14F-4D97-AF65-F5344CB8AC3E}">
        <p14:creationId xmlns:p14="http://schemas.microsoft.com/office/powerpoint/2010/main" val="1370864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itchFamily="18" charset="0"/>
                <a:ea typeface="Calibri" pitchFamily="34" charset="0"/>
                <a:cs typeface="Times New Roman" pitchFamily="18" charset="0"/>
              </a:rPr>
              <a:t>The </a:t>
            </a:r>
            <a:r>
              <a:rPr lang="en-US" sz="1200" dirty="0" err="1">
                <a:solidFill>
                  <a:schemeClr val="tx1"/>
                </a:solidFill>
                <a:latin typeface="Times New Roman" pitchFamily="18" charset="0"/>
                <a:ea typeface="Calibri" pitchFamily="34" charset="0"/>
                <a:cs typeface="Times New Roman" pitchFamily="18" charset="0"/>
              </a:rPr>
              <a:t>BaCSREn</a:t>
            </a:r>
            <a:r>
              <a:rPr lang="en-US" sz="1200" dirty="0">
                <a:solidFill>
                  <a:schemeClr val="tx1"/>
                </a:solidFill>
                <a:latin typeface="Times New Roman" pitchFamily="18" charset="0"/>
                <a:ea typeface="Calibri" pitchFamily="34" charset="0"/>
                <a:cs typeface="Times New Roman" pitchFamily="18" charset="0"/>
              </a:rPr>
              <a:t> Corpus (Banking CSR in English) (</a:t>
            </a:r>
            <a:r>
              <a:rPr lang="en-US" sz="1200" dirty="0" err="1">
                <a:solidFill>
                  <a:schemeClr val="tx1"/>
                </a:solidFill>
                <a:latin typeface="Times New Roman" pitchFamily="18" charset="0"/>
                <a:ea typeface="Calibri" pitchFamily="34" charset="0"/>
                <a:cs typeface="Times New Roman" pitchFamily="18" charset="0"/>
              </a:rPr>
              <a:t>cf.Table</a:t>
            </a:r>
            <a:r>
              <a:rPr lang="en-US" sz="1200" dirty="0">
                <a:solidFill>
                  <a:schemeClr val="tx1"/>
                </a:solidFill>
                <a:latin typeface="Times New Roman" pitchFamily="18" charset="0"/>
                <a:ea typeface="Calibri" pitchFamily="34" charset="0"/>
                <a:cs typeface="Times New Roman" pitchFamily="18" charset="0"/>
              </a:rPr>
              <a:t> 1) consists of 30 CSR reports in English from 6 top international banks: three headquartered in the UK (Barclays, HSBC, Royal Bank of Scotland) and three headquartered elsewhere, and thus more clearly representative of EIL (English as an International Language): </a:t>
            </a:r>
            <a:r>
              <a:rPr lang="en-US" sz="1200" dirty="0" err="1">
                <a:solidFill>
                  <a:schemeClr val="tx1"/>
                </a:solidFill>
                <a:latin typeface="Times New Roman" pitchFamily="18" charset="0"/>
                <a:ea typeface="Calibri" pitchFamily="34" charset="0"/>
                <a:cs typeface="Times New Roman" pitchFamily="18" charset="0"/>
              </a:rPr>
              <a:t>Banco</a:t>
            </a:r>
            <a:r>
              <a:rPr lang="en-US" sz="1200" dirty="0">
                <a:solidFill>
                  <a:schemeClr val="tx1"/>
                </a:solidFill>
                <a:latin typeface="Times New Roman" pitchFamily="18" charset="0"/>
                <a:ea typeface="Calibri" pitchFamily="34" charset="0"/>
                <a:cs typeface="Times New Roman" pitchFamily="18" charset="0"/>
              </a:rPr>
              <a:t> Santander, based in Spain; Deutsche Bank, based in Germany; ICBC, based in China (one of the </a:t>
            </a:r>
            <a:r>
              <a:rPr lang="en-US" sz="1200" dirty="0">
                <a:solidFill>
                  <a:schemeClr val="tx1"/>
                </a:solidFill>
                <a:latin typeface="Mangal"/>
                <a:ea typeface="Calibri" pitchFamily="34" charset="0"/>
                <a:cs typeface="Times New Roman" pitchFamily="18" charset="0"/>
              </a:rPr>
              <a:t>“</a:t>
            </a:r>
            <a:r>
              <a:rPr lang="en-US" sz="1200" dirty="0">
                <a:solidFill>
                  <a:schemeClr val="tx1"/>
                </a:solidFill>
                <a:latin typeface="Times New Roman" pitchFamily="18" charset="0"/>
                <a:ea typeface="Calibri" pitchFamily="34" charset="0"/>
                <a:cs typeface="Times New Roman" pitchFamily="18" charset="0"/>
              </a:rPr>
              <a:t>big four</a:t>
            </a:r>
            <a:r>
              <a:rPr lang="en-US" sz="1200" dirty="0">
                <a:solidFill>
                  <a:schemeClr val="tx1"/>
                </a:solidFill>
                <a:latin typeface="Mangal"/>
                <a:ea typeface="Calibri" pitchFamily="34" charset="0"/>
                <a:cs typeface="Times New Roman" pitchFamily="18" charset="0"/>
              </a:rPr>
              <a:t>”</a:t>
            </a:r>
            <a:r>
              <a:rPr lang="en-US" sz="1200" dirty="0">
                <a:solidFill>
                  <a:schemeClr val="tx1"/>
                </a:solidFill>
                <a:latin typeface="Times New Roman" pitchFamily="18" charset="0"/>
                <a:ea typeface="Calibri" pitchFamily="34" charset="0"/>
                <a:cs typeface="Times New Roman" pitchFamily="18" charset="0"/>
              </a:rPr>
              <a:t> state-owned commercial banks of China). The choice allowed exploration of both native and non-native contexts of use. All of the major banks, on the other hand, have a clear vision of their international standing and can therefore be taken to be representative of the use of English in international banking communication.</a:t>
            </a:r>
            <a:endParaRPr lang="it-IT" sz="800" dirty="0">
              <a:solidFill>
                <a:schemeClr val="tx1"/>
              </a:solidFill>
              <a:latin typeface="Arial" pitchFamily="34" charset="0"/>
              <a:cs typeface="Arial"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itchFamily="18" charset="0"/>
                <a:ea typeface="Calibri" pitchFamily="34" charset="0"/>
                <a:cs typeface="Times New Roman" pitchFamily="18" charset="0"/>
              </a:rPr>
              <a:t>The </a:t>
            </a:r>
            <a:r>
              <a:rPr lang="en-US" sz="1200" dirty="0" err="1">
                <a:solidFill>
                  <a:schemeClr val="tx1"/>
                </a:solidFill>
                <a:latin typeface="Times New Roman" pitchFamily="18" charset="0"/>
                <a:ea typeface="Calibri" pitchFamily="34" charset="0"/>
                <a:cs typeface="Times New Roman" pitchFamily="18" charset="0"/>
              </a:rPr>
              <a:t>BaCSRIT_Corpus</a:t>
            </a:r>
            <a:r>
              <a:rPr lang="en-US" sz="1200" dirty="0">
                <a:solidFill>
                  <a:schemeClr val="tx1"/>
                </a:solidFill>
                <a:latin typeface="Times New Roman" pitchFamily="18" charset="0"/>
                <a:ea typeface="Calibri" pitchFamily="34" charset="0"/>
                <a:cs typeface="Times New Roman" pitchFamily="18" charset="0"/>
              </a:rPr>
              <a:t> (Table 2) comprises 30 CSR reports in Italian from the top 6 Italian banks producing a CSR report at the time: BNL, </a:t>
            </a:r>
            <a:r>
              <a:rPr lang="en-US" sz="1200" dirty="0" err="1">
                <a:solidFill>
                  <a:schemeClr val="tx1"/>
                </a:solidFill>
                <a:latin typeface="Times New Roman" pitchFamily="18" charset="0"/>
                <a:ea typeface="Calibri" pitchFamily="34" charset="0"/>
                <a:cs typeface="Times New Roman" pitchFamily="18" charset="0"/>
              </a:rPr>
              <a:t>Cariparma</a:t>
            </a:r>
            <a:r>
              <a:rPr lang="en-US" sz="1200" dirty="0">
                <a:solidFill>
                  <a:schemeClr val="tx1"/>
                </a:solidFill>
                <a:latin typeface="Times New Roman" pitchFamily="18" charset="0"/>
                <a:ea typeface="Calibri" pitchFamily="34" charset="0"/>
                <a:cs typeface="Times New Roman" pitchFamily="18" charset="0"/>
              </a:rPr>
              <a:t>, Monte </a:t>
            </a:r>
            <a:r>
              <a:rPr lang="en-US" sz="1200" dirty="0" err="1">
                <a:solidFill>
                  <a:schemeClr val="tx1"/>
                </a:solidFill>
                <a:latin typeface="Times New Roman" pitchFamily="18" charset="0"/>
                <a:ea typeface="Calibri" pitchFamily="34" charset="0"/>
                <a:cs typeface="Times New Roman" pitchFamily="18" charset="0"/>
              </a:rPr>
              <a:t>dei</a:t>
            </a:r>
            <a:r>
              <a:rPr lang="en-US" sz="1200" dirty="0">
                <a:solidFill>
                  <a:schemeClr val="tx1"/>
                </a:solidFill>
                <a:latin typeface="Times New Roman" pitchFamily="18" charset="0"/>
                <a:ea typeface="Calibri" pitchFamily="34" charset="0"/>
                <a:cs typeface="Times New Roman" pitchFamily="18" charset="0"/>
              </a:rPr>
              <a:t> </a:t>
            </a:r>
            <a:r>
              <a:rPr lang="en-US" sz="1200" dirty="0" err="1">
                <a:solidFill>
                  <a:schemeClr val="tx1"/>
                </a:solidFill>
                <a:latin typeface="Times New Roman" pitchFamily="18" charset="0"/>
                <a:ea typeface="Calibri" pitchFamily="34" charset="0"/>
                <a:cs typeface="Times New Roman" pitchFamily="18" charset="0"/>
              </a:rPr>
              <a:t>Paschi</a:t>
            </a:r>
            <a:r>
              <a:rPr lang="en-US" sz="1200" dirty="0">
                <a:solidFill>
                  <a:schemeClr val="tx1"/>
                </a:solidFill>
                <a:latin typeface="Times New Roman" pitchFamily="18" charset="0"/>
                <a:ea typeface="Calibri" pitchFamily="34" charset="0"/>
                <a:cs typeface="Times New Roman" pitchFamily="18" charset="0"/>
              </a:rPr>
              <a:t> </a:t>
            </a:r>
            <a:r>
              <a:rPr lang="en-US" sz="1200" dirty="0" err="1">
                <a:solidFill>
                  <a:schemeClr val="tx1"/>
                </a:solidFill>
                <a:latin typeface="Times New Roman" pitchFamily="18" charset="0"/>
                <a:ea typeface="Calibri" pitchFamily="34" charset="0"/>
                <a:cs typeface="Times New Roman" pitchFamily="18" charset="0"/>
              </a:rPr>
              <a:t>di</a:t>
            </a:r>
            <a:r>
              <a:rPr lang="en-US" sz="1200" dirty="0">
                <a:solidFill>
                  <a:schemeClr val="tx1"/>
                </a:solidFill>
                <a:latin typeface="Times New Roman" pitchFamily="18" charset="0"/>
                <a:ea typeface="Calibri" pitchFamily="34" charset="0"/>
                <a:cs typeface="Times New Roman" pitchFamily="18" charset="0"/>
              </a:rPr>
              <a:t> Siena, </a:t>
            </a:r>
            <a:r>
              <a:rPr lang="en-US" sz="1200" dirty="0" err="1">
                <a:solidFill>
                  <a:schemeClr val="tx1"/>
                </a:solidFill>
                <a:latin typeface="Times New Roman" pitchFamily="18" charset="0"/>
                <a:ea typeface="Calibri" pitchFamily="34" charset="0"/>
                <a:cs typeface="Times New Roman" pitchFamily="18" charset="0"/>
              </a:rPr>
              <a:t>Banca</a:t>
            </a:r>
            <a:r>
              <a:rPr lang="en-US" sz="1200" dirty="0">
                <a:solidFill>
                  <a:schemeClr val="tx1"/>
                </a:solidFill>
                <a:latin typeface="Times New Roman" pitchFamily="18" charset="0"/>
                <a:ea typeface="Calibri" pitchFamily="34" charset="0"/>
                <a:cs typeface="Times New Roman" pitchFamily="18" charset="0"/>
              </a:rPr>
              <a:t> </a:t>
            </a:r>
            <a:r>
              <a:rPr lang="en-US" sz="1200" dirty="0" err="1">
                <a:solidFill>
                  <a:schemeClr val="tx1"/>
                </a:solidFill>
                <a:latin typeface="Times New Roman" pitchFamily="18" charset="0"/>
                <a:ea typeface="Calibri" pitchFamily="34" charset="0"/>
                <a:cs typeface="Times New Roman" pitchFamily="18" charset="0"/>
              </a:rPr>
              <a:t>Intesa</a:t>
            </a:r>
            <a:r>
              <a:rPr lang="en-US" sz="1200" dirty="0">
                <a:solidFill>
                  <a:schemeClr val="tx1"/>
                </a:solidFill>
                <a:latin typeface="Times New Roman" pitchFamily="18" charset="0"/>
                <a:ea typeface="Calibri" pitchFamily="34" charset="0"/>
                <a:cs typeface="Times New Roman" pitchFamily="18" charset="0"/>
              </a:rPr>
              <a:t> </a:t>
            </a:r>
            <a:r>
              <a:rPr lang="en-US" sz="1200" dirty="0" err="1">
                <a:solidFill>
                  <a:schemeClr val="tx1"/>
                </a:solidFill>
                <a:latin typeface="Times New Roman" pitchFamily="18" charset="0"/>
                <a:ea typeface="Calibri" pitchFamily="34" charset="0"/>
                <a:cs typeface="Times New Roman" pitchFamily="18" charset="0"/>
              </a:rPr>
              <a:t>SanPaolo</a:t>
            </a:r>
            <a:r>
              <a:rPr lang="en-US" sz="1200" dirty="0">
                <a:solidFill>
                  <a:schemeClr val="tx1"/>
                </a:solidFill>
                <a:latin typeface="Times New Roman" pitchFamily="18" charset="0"/>
                <a:ea typeface="Calibri" pitchFamily="34" charset="0"/>
                <a:cs typeface="Times New Roman" pitchFamily="18" charset="0"/>
              </a:rPr>
              <a:t>, </a:t>
            </a:r>
            <a:r>
              <a:rPr lang="en-US" sz="1200" dirty="0" err="1">
                <a:solidFill>
                  <a:schemeClr val="tx1"/>
                </a:solidFill>
                <a:latin typeface="Times New Roman" pitchFamily="18" charset="0"/>
                <a:ea typeface="Calibri" pitchFamily="34" charset="0"/>
                <a:cs typeface="Times New Roman" pitchFamily="18" charset="0"/>
              </a:rPr>
              <a:t>Unicredit</a:t>
            </a:r>
            <a:r>
              <a:rPr lang="en-US" sz="1200" dirty="0">
                <a:solidFill>
                  <a:schemeClr val="tx1"/>
                </a:solidFill>
                <a:latin typeface="Times New Roman" pitchFamily="18" charset="0"/>
                <a:ea typeface="Calibri" pitchFamily="34" charset="0"/>
                <a:cs typeface="Times New Roman" pitchFamily="18" charset="0"/>
              </a:rPr>
              <a:t>, UBI. The range of banks is much wider here in terms of size and international orientation, with </a:t>
            </a:r>
            <a:r>
              <a:rPr lang="en-US" sz="1200" dirty="0" err="1">
                <a:solidFill>
                  <a:schemeClr val="tx1"/>
                </a:solidFill>
                <a:latin typeface="Times New Roman" pitchFamily="18" charset="0"/>
                <a:ea typeface="Calibri" pitchFamily="34" charset="0"/>
                <a:cs typeface="Times New Roman" pitchFamily="18" charset="0"/>
              </a:rPr>
              <a:t>Unicredit</a:t>
            </a:r>
            <a:r>
              <a:rPr lang="en-US" sz="1200" dirty="0">
                <a:solidFill>
                  <a:schemeClr val="tx1"/>
                </a:solidFill>
                <a:latin typeface="Times New Roman" pitchFamily="18" charset="0"/>
                <a:ea typeface="Calibri" pitchFamily="34" charset="0"/>
                <a:cs typeface="Times New Roman" pitchFamily="18" charset="0"/>
              </a:rPr>
              <a:t> and </a:t>
            </a:r>
            <a:r>
              <a:rPr lang="en-US" sz="1200" dirty="0" err="1">
                <a:solidFill>
                  <a:schemeClr val="tx1"/>
                </a:solidFill>
                <a:latin typeface="Times New Roman" pitchFamily="18" charset="0"/>
                <a:ea typeface="Calibri" pitchFamily="34" charset="0"/>
                <a:cs typeface="Times New Roman" pitchFamily="18" charset="0"/>
              </a:rPr>
              <a:t>IntesaSanpaolo</a:t>
            </a:r>
            <a:r>
              <a:rPr lang="en-US" sz="1200" dirty="0">
                <a:solidFill>
                  <a:schemeClr val="tx1"/>
                </a:solidFill>
                <a:latin typeface="Times New Roman" pitchFamily="18" charset="0"/>
                <a:ea typeface="Calibri" pitchFamily="34" charset="0"/>
                <a:cs typeface="Times New Roman" pitchFamily="18" charset="0"/>
              </a:rPr>
              <a:t> operating widely in Europe, but all the other banks having a basically local orientation, although </a:t>
            </a:r>
            <a:r>
              <a:rPr lang="en-US" sz="1200" dirty="0" err="1">
                <a:solidFill>
                  <a:schemeClr val="tx1"/>
                </a:solidFill>
                <a:latin typeface="Times New Roman" pitchFamily="18" charset="0"/>
                <a:ea typeface="Calibri" pitchFamily="34" charset="0"/>
                <a:cs typeface="Times New Roman" pitchFamily="18" charset="0"/>
              </a:rPr>
              <a:t>Cariparma</a:t>
            </a:r>
            <a:r>
              <a:rPr lang="en-US" sz="1200" dirty="0">
                <a:solidFill>
                  <a:schemeClr val="tx1"/>
                </a:solidFill>
                <a:latin typeface="Times New Roman" pitchFamily="18" charset="0"/>
                <a:ea typeface="Calibri" pitchFamily="34" charset="0"/>
                <a:cs typeface="Times New Roman" pitchFamily="18" charset="0"/>
              </a:rPr>
              <a:t> is part of the French group </a:t>
            </a:r>
            <a:r>
              <a:rPr lang="en-US" sz="1200" dirty="0" err="1">
                <a:solidFill>
                  <a:schemeClr val="tx1"/>
                </a:solidFill>
                <a:latin typeface="Times New Roman" pitchFamily="18" charset="0"/>
                <a:ea typeface="Calibri" pitchFamily="34" charset="0"/>
                <a:cs typeface="Times New Roman" pitchFamily="18" charset="0"/>
              </a:rPr>
              <a:t>Cr</a:t>
            </a:r>
            <a:r>
              <a:rPr lang="en-US" sz="1200" dirty="0" err="1">
                <a:solidFill>
                  <a:schemeClr val="tx1"/>
                </a:solidFill>
                <a:latin typeface="Mangal"/>
                <a:ea typeface="Calibri" pitchFamily="34" charset="0"/>
                <a:cs typeface="Times New Roman" pitchFamily="18" charset="0"/>
              </a:rPr>
              <a:t>é</a:t>
            </a:r>
            <a:r>
              <a:rPr lang="en-US" sz="1200" dirty="0" err="1">
                <a:solidFill>
                  <a:schemeClr val="tx1"/>
                </a:solidFill>
                <a:latin typeface="Times New Roman" pitchFamily="18" charset="0"/>
                <a:ea typeface="Calibri" pitchFamily="34" charset="0"/>
                <a:cs typeface="Times New Roman" pitchFamily="18" charset="0"/>
              </a:rPr>
              <a:t>dit</a:t>
            </a:r>
            <a:r>
              <a:rPr lang="en-US" sz="1200" dirty="0">
                <a:solidFill>
                  <a:schemeClr val="tx1"/>
                </a:solidFill>
                <a:latin typeface="Times New Roman" pitchFamily="18" charset="0"/>
                <a:ea typeface="Calibri" pitchFamily="34" charset="0"/>
                <a:cs typeface="Times New Roman" pitchFamily="18" charset="0"/>
              </a:rPr>
              <a:t> </a:t>
            </a:r>
            <a:r>
              <a:rPr lang="en-US" sz="1200" dirty="0" err="1">
                <a:solidFill>
                  <a:schemeClr val="tx1"/>
                </a:solidFill>
                <a:latin typeface="Times New Roman" pitchFamily="18" charset="0"/>
                <a:ea typeface="Calibri" pitchFamily="34" charset="0"/>
                <a:cs typeface="Times New Roman" pitchFamily="18" charset="0"/>
              </a:rPr>
              <a:t>Agricole</a:t>
            </a:r>
            <a:r>
              <a:rPr lang="en-US" sz="1200" dirty="0">
                <a:solidFill>
                  <a:schemeClr val="tx1"/>
                </a:solidFill>
                <a:latin typeface="Times New Roman" pitchFamily="18" charset="0"/>
                <a:ea typeface="Calibri" pitchFamily="34" charset="0"/>
                <a:cs typeface="Times New Roman" pitchFamily="18" charset="0"/>
              </a:rPr>
              <a:t> and BNL is controlled by BNP Paribas. The choice was also limited by the fact that many Italian banks have been lagging behind in producing systematic CSR reports. Yet, the range may be reasonably representative of the development of </a:t>
            </a:r>
            <a:r>
              <a:rPr lang="en-US" altLang="zh-CN" sz="1200" dirty="0">
                <a:solidFill>
                  <a:schemeClr val="tx1"/>
                </a:solidFill>
                <a:latin typeface="Times New Roman" pitchFamily="18" charset="0"/>
                <a:ea typeface="SimSun" pitchFamily="2" charset="-122"/>
                <a:cs typeface="Times New Roman" pitchFamily="18" charset="0"/>
              </a:rPr>
              <a:t>the</a:t>
            </a:r>
            <a:r>
              <a:rPr lang="en-US" altLang="zh-CN" sz="1200" dirty="0">
                <a:solidFill>
                  <a:schemeClr val="tx1"/>
                </a:solidFill>
                <a:latin typeface="Times New Roman" pitchFamily="18" charset="0"/>
                <a:ea typeface="Calibri" pitchFamily="34" charset="0"/>
                <a:cs typeface="Times New Roman" pitchFamily="18" charset="0"/>
              </a:rPr>
              <a:t> language of CSR reporting in the country.</a:t>
            </a:r>
            <a:endParaRPr lang="it-IT" altLang="zh-CN" sz="800" dirty="0">
              <a:solidFill>
                <a:schemeClr val="tx1"/>
              </a:solidFill>
              <a:latin typeface="Arial" pitchFamily="34" charset="0"/>
              <a:cs typeface="Arial" pitchFamily="34" charset="0"/>
            </a:endParaRPr>
          </a:p>
          <a:p>
            <a:endParaRPr lang="it-IT" dirty="0"/>
          </a:p>
        </p:txBody>
      </p:sp>
      <p:sp>
        <p:nvSpPr>
          <p:cNvPr id="4" name="Segnaposto numero diapositiva 3"/>
          <p:cNvSpPr>
            <a:spLocks noGrp="1"/>
          </p:cNvSpPr>
          <p:nvPr>
            <p:ph type="sldNum" sz="quarter" idx="10"/>
          </p:nvPr>
        </p:nvSpPr>
        <p:spPr/>
        <p:txBody>
          <a:bodyPr/>
          <a:lstStyle/>
          <a:p>
            <a:fld id="{6DD8AB75-C383-C444-BAD8-6C37ACA0136C}" type="slidenum">
              <a:rPr lang="it-IT" smtClean="0"/>
              <a:pPr/>
              <a:t>32</a:t>
            </a:fld>
            <a:endParaRPr lang="it-IT"/>
          </a:p>
        </p:txBody>
      </p:sp>
    </p:spTree>
    <p:extLst>
      <p:ext uri="{BB962C8B-B14F-4D97-AF65-F5344CB8AC3E}">
        <p14:creationId xmlns:p14="http://schemas.microsoft.com/office/powerpoint/2010/main" val="70425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5F80D4-7891-4743-B822-3B19A97DC8AF}" type="slidenum">
              <a:rPr lang="en-US" smtClean="0"/>
              <a:pPr/>
              <a:t>34</a:t>
            </a:fld>
            <a:endParaRPr lang="en-US"/>
          </a:p>
        </p:txBody>
      </p:sp>
    </p:spTree>
    <p:extLst>
      <p:ext uri="{BB962C8B-B14F-4D97-AF65-F5344CB8AC3E}">
        <p14:creationId xmlns:p14="http://schemas.microsoft.com/office/powerpoint/2010/main" val="3688920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DD8AB75-C383-C444-BAD8-6C37ACA0136C}" type="slidenum">
              <a:rPr lang="it-IT" smtClean="0"/>
              <a:pPr/>
              <a:t>35</a:t>
            </a:fld>
            <a:endParaRPr lang="it-IT"/>
          </a:p>
        </p:txBody>
      </p:sp>
    </p:spTree>
    <p:extLst>
      <p:ext uri="{BB962C8B-B14F-4D97-AF65-F5344CB8AC3E}">
        <p14:creationId xmlns:p14="http://schemas.microsoft.com/office/powerpoint/2010/main" val="2611374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DD8AB75-C383-C444-BAD8-6C37ACA0136C}" type="slidenum">
              <a:rPr lang="it-IT" smtClean="0"/>
              <a:pPr/>
              <a:t>40</a:t>
            </a:fld>
            <a:endParaRPr lang="it-IT"/>
          </a:p>
        </p:txBody>
      </p:sp>
    </p:spTree>
    <p:extLst>
      <p:ext uri="{BB962C8B-B14F-4D97-AF65-F5344CB8AC3E}">
        <p14:creationId xmlns:p14="http://schemas.microsoft.com/office/powerpoint/2010/main" val="3615248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PlaceHolder 1"/>
          <p:cNvSpPr>
            <a:spLocks noGrp="1"/>
          </p:cNvSpPr>
          <p:nvPr>
            <p:ph type="body"/>
          </p:nvPr>
        </p:nvSpPr>
        <p:spPr>
          <a:xfrm>
            <a:off x="728640" y="4343400"/>
            <a:ext cx="5485320" cy="4113720"/>
          </a:xfrm>
          <a:prstGeom prst="rect">
            <a:avLst/>
          </a:prstGeom>
        </p:spPr>
        <p:txBody>
          <a:bodyPr lIns="0" tIns="0" rIns="0" bIns="0"/>
          <a:lstStyle/>
          <a:p>
            <a:endParaRPr/>
          </a:p>
        </p:txBody>
      </p:sp>
      <p:sp>
        <p:nvSpPr>
          <p:cNvPr id="421"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82CD809-9C20-462D-939C-97355EB6AEB6}" type="slidenum">
              <a:rPr lang="it-IT" sz="1200" strike="noStrike">
                <a:solidFill>
                  <a:srgbClr val="000000"/>
                </a:solidFill>
                <a:latin typeface="+mn-lt"/>
                <a:ea typeface="+mn-ea"/>
              </a:rPr>
              <a:pPr algn="r">
                <a:lnSpc>
                  <a:spcPct val="100000"/>
                </a:lnSpc>
              </a:pPr>
              <a:t>43</a:t>
            </a:fld>
            <a:endParaRPr/>
          </a:p>
        </p:txBody>
      </p:sp>
    </p:spTree>
    <p:extLst>
      <p:ext uri="{BB962C8B-B14F-4D97-AF65-F5344CB8AC3E}">
        <p14:creationId xmlns:p14="http://schemas.microsoft.com/office/powerpoint/2010/main" val="3228234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DD8AB75-C383-C444-BAD8-6C37ACA0136C}" type="slidenum">
              <a:rPr lang="it-IT" smtClean="0"/>
              <a:pPr/>
              <a:t>47</a:t>
            </a:fld>
            <a:endParaRPr lang="it-IT"/>
          </a:p>
        </p:txBody>
      </p:sp>
    </p:spTree>
    <p:extLst>
      <p:ext uri="{BB962C8B-B14F-4D97-AF65-F5344CB8AC3E}">
        <p14:creationId xmlns:p14="http://schemas.microsoft.com/office/powerpoint/2010/main" val="1140202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data 2"/>
          <p:cNvSpPr txBox="1">
            <a:spLocks noGrp="1"/>
          </p:cNvSpPr>
          <p:nvPr>
            <p:ph type="dt" idx="1"/>
          </p:nvPr>
        </p:nvSpPr>
        <p:spPr>
          <a:ln/>
        </p:spPr>
        <p:txBody>
          <a:bodyPr wrap="square" lIns="91440" tIns="45720" rIns="91440" bIns="45720" anchor="t" anchorCtr="0">
            <a:noAutofit/>
          </a:bodyPr>
          <a:lstStyle/>
          <a:p>
            <a:pPr lvl="0"/>
            <a:fld id="{3024804B-EF60-4022-817D-362A94E51697}" type="datetime1">
              <a:rPr lang="it-IT"/>
              <a:pPr lvl="0"/>
              <a:t>19/02/2020</a:t>
            </a:fld>
            <a:endParaRPr lang="it-IT"/>
          </a:p>
        </p:txBody>
      </p:sp>
      <p:sp>
        <p:nvSpPr>
          <p:cNvPr id="7" name="Segnaposto numero diapositiva 6"/>
          <p:cNvSpPr txBox="1">
            <a:spLocks noGrp="1"/>
          </p:cNvSpPr>
          <p:nvPr>
            <p:ph type="sldNum" sz="quarter" idx="5"/>
          </p:nvPr>
        </p:nvSpPr>
        <p:spPr>
          <a:ln/>
        </p:spPr>
        <p:txBody>
          <a:bodyPr wrap="square" lIns="91440" tIns="45720" rIns="91440" bIns="45720" anchor="b" anchorCtr="0">
            <a:noAutofit/>
          </a:bodyPr>
          <a:lstStyle/>
          <a:p>
            <a:pPr lvl="0"/>
            <a:fld id="{94157712-1138-40A6-AE14-725DA76C4A42}" type="slidenum">
              <a:t>48</a:t>
            </a:fld>
            <a:endParaRPr lang="it-IT"/>
          </a:p>
        </p:txBody>
      </p:sp>
      <p:sp>
        <p:nvSpPr>
          <p:cNvPr id="2" name="Segnaposto immagine diapositiva 1"/>
          <p:cNvSpPr>
            <a:spLocks noGrp="1" noRot="1" noChangeAspect="1" noResize="1"/>
          </p:cNvSpPr>
          <p:nvPr>
            <p:ph type="sldImg"/>
          </p:nvPr>
        </p:nvSpPr>
        <p:spPr>
          <a:solidFill>
            <a:srgbClr val="4F81BD"/>
          </a:solidFill>
          <a:ln w="25560" cap="flat">
            <a:solidFill>
              <a:srgbClr val="385D8A"/>
            </a:solidFill>
            <a:prstDash val="solid"/>
          </a:ln>
        </p:spPr>
      </p:sp>
      <p:sp>
        <p:nvSpPr>
          <p:cNvPr id="3" name="Segnaposto note 2"/>
          <p:cNvSpPr txBox="1">
            <a:spLocks noGrp="1"/>
          </p:cNvSpPr>
          <p:nvPr>
            <p:ph type="body" sz="quarter" idx="1"/>
          </p:nvPr>
        </p:nvSpPr>
        <p:spPr/>
        <p:txBody>
          <a:bodyPr lIns="0" tIns="0" rIns="0" bIns="0"/>
          <a:lstStyle/>
          <a:p>
            <a:pPr marL="216000" indent="-216000" hangingPunct="0"/>
            <a:endParaRPr lang="it-IT" sz="2000">
              <a:latin typeface="Liberation Sans" pitchFamily="18"/>
            </a:endParaRPr>
          </a:p>
        </p:txBody>
      </p:sp>
    </p:spTree>
    <p:extLst>
      <p:ext uri="{BB962C8B-B14F-4D97-AF65-F5344CB8AC3E}">
        <p14:creationId xmlns:p14="http://schemas.microsoft.com/office/powerpoint/2010/main" val="2877946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olo">
    <p:spTree>
      <p:nvGrpSpPr>
        <p:cNvPr id="1" name=""/>
        <p:cNvGrpSpPr/>
        <p:nvPr/>
      </p:nvGrpSpPr>
      <p:grpSpPr>
        <a:xfrm>
          <a:off x="0" y="0"/>
          <a:ext cx="0" cy="0"/>
          <a:chOff x="0" y="0"/>
          <a:chExt cx="0" cy="0"/>
        </a:xfrm>
      </p:grpSpPr>
      <p:sp>
        <p:nvSpPr>
          <p:cNvPr id="4" name="Rettangolo 3"/>
          <p:cNvSpPr/>
          <p:nvPr userDrawn="1"/>
        </p:nvSpPr>
        <p:spPr>
          <a:xfrm>
            <a:off x="474341" y="2493698"/>
            <a:ext cx="8231383" cy="4013942"/>
          </a:xfrm>
          <a:prstGeom prst="rect">
            <a:avLst/>
          </a:prstGeom>
          <a:solidFill>
            <a:srgbClr val="EB30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440000" y="2988000"/>
            <a:ext cx="6400800" cy="1080000"/>
          </a:xfrm>
          <a:prstGeom prst="rect">
            <a:avLst/>
          </a:prstGeom>
        </p:spPr>
        <p:txBody>
          <a:bodyPr anchor="t" anchorCtr="0"/>
          <a:lstStyle>
            <a:lvl1pPr>
              <a:lnSpc>
                <a:spcPts val="4480"/>
              </a:lnSpc>
              <a:defRPr sz="4400" b="1" i="0">
                <a:solidFill>
                  <a:schemeClr val="bg1"/>
                </a:solidFill>
                <a:latin typeface="Helvetica Neue"/>
                <a:cs typeface="Helvetica Neue"/>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440000" y="4392000"/>
            <a:ext cx="6400800" cy="626400"/>
          </a:xfrm>
          <a:prstGeom prst="rect">
            <a:avLst/>
          </a:prstGeom>
        </p:spPr>
        <p:txBody>
          <a:bodyPr/>
          <a:lstStyle>
            <a:lvl1pPr marL="0" indent="0" algn="l">
              <a:lnSpc>
                <a:spcPts val="3120"/>
              </a:lnSpc>
              <a:buNone/>
              <a:defRPr sz="3000">
                <a:solidFill>
                  <a:srgbClr val="FFFFFF"/>
                </a:solidFill>
                <a:latin typeface="Helvetica Neue LT Std 55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pic>
        <p:nvPicPr>
          <p:cNvPr id="5" name="Immagin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9851" y="176196"/>
            <a:ext cx="4944963" cy="3219694"/>
          </a:xfrm>
          <a:prstGeom prst="rect">
            <a:avLst/>
          </a:prstGeom>
        </p:spPr>
      </p:pic>
    </p:spTree>
    <p:extLst>
      <p:ext uri="{BB962C8B-B14F-4D97-AF65-F5344CB8AC3E}">
        <p14:creationId xmlns:p14="http://schemas.microsoft.com/office/powerpoint/2010/main" val="2996022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2 colonne">
    <p:spTree>
      <p:nvGrpSpPr>
        <p:cNvPr id="1" name=""/>
        <p:cNvGrpSpPr/>
        <p:nvPr/>
      </p:nvGrpSpPr>
      <p:grpSpPr>
        <a:xfrm>
          <a:off x="0" y="0"/>
          <a:ext cx="0" cy="0"/>
          <a:chOff x="0" y="0"/>
          <a:chExt cx="0" cy="0"/>
        </a:xfrm>
      </p:grpSpPr>
      <p:sp>
        <p:nvSpPr>
          <p:cNvPr id="2" name="Titolo 1"/>
          <p:cNvSpPr>
            <a:spLocks noGrp="1"/>
          </p:cNvSpPr>
          <p:nvPr>
            <p:ph type="title"/>
          </p:nvPr>
        </p:nvSpPr>
        <p:spPr>
          <a:xfrm>
            <a:off x="1440000" y="306000"/>
            <a:ext cx="7171200" cy="514800"/>
          </a:xfrm>
          <a:prstGeom prst="rect">
            <a:avLst/>
          </a:prstGeom>
        </p:spPr>
        <p:txBody>
          <a:bodyPr anchor="ctr" anchorCtr="0"/>
          <a:lstStyle>
            <a:lvl1pPr>
              <a:defRPr b="1" i="0">
                <a:latin typeface="Helvetica Neue"/>
                <a:cs typeface="Helvetica Neue"/>
              </a:defRPr>
            </a:lvl1pPr>
          </a:lstStyle>
          <a:p>
            <a:r>
              <a:rPr lang="it-IT" dirty="0" smtClean="0"/>
              <a:t>Fare clic per modificare stile</a:t>
            </a:r>
            <a:endParaRPr lang="it-IT" dirty="0"/>
          </a:p>
        </p:txBody>
      </p:sp>
      <p:sp>
        <p:nvSpPr>
          <p:cNvPr id="3" name="Segnaposto contenuto 2"/>
          <p:cNvSpPr>
            <a:spLocks noGrp="1"/>
          </p:cNvSpPr>
          <p:nvPr>
            <p:ph idx="1"/>
          </p:nvPr>
        </p:nvSpPr>
        <p:spPr>
          <a:xfrm>
            <a:off x="1440000" y="2394000"/>
            <a:ext cx="6562800" cy="3391200"/>
          </a:xfrm>
          <a:prstGeom prst="rect">
            <a:avLst/>
          </a:prstGeom>
        </p:spPr>
        <p:txBody>
          <a:bodyPr numCol="2" spcCol="360000">
            <a:normAutofit/>
          </a:bodyPr>
          <a:lstStyle>
            <a:lvl1pPr marL="0" indent="0" algn="just">
              <a:buNone/>
              <a:defRPr sz="3000">
                <a:solidFill>
                  <a:schemeClr val="tx1">
                    <a:lumMod val="50000"/>
                    <a:lumOff val="50000"/>
                  </a:schemeClr>
                </a:solidFill>
                <a:latin typeface="Helvetica Neue"/>
                <a:cs typeface="Helvetica Neue"/>
              </a:defRPr>
            </a:lvl1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a:xfrm>
            <a:off x="8270226" y="6306345"/>
            <a:ext cx="416574" cy="365125"/>
          </a:xfrm>
          <a:prstGeom prst="rect">
            <a:avLst/>
          </a:prstGeom>
        </p:spPr>
        <p:txBody>
          <a:bodyPr anchor="t" anchorCtr="0"/>
          <a:lstStyle>
            <a:lvl1pPr>
              <a:defRPr sz="900" b="0" i="0">
                <a:solidFill>
                  <a:schemeClr val="tx1">
                    <a:lumMod val="50000"/>
                    <a:lumOff val="50000"/>
                  </a:schemeClr>
                </a:solidFill>
                <a:latin typeface="Helvetica Neue Light"/>
                <a:cs typeface="Helvetica Neue Light"/>
              </a:defRPr>
            </a:lvl1pPr>
          </a:lstStyle>
          <a:p>
            <a:fld id="{E0F8B7D7-B5E3-644D-9856-CC0934E69055}" type="slidenum">
              <a:rPr lang="it-IT" smtClean="0"/>
              <a:pPr/>
              <a:t>‹N›</a:t>
            </a:fld>
            <a:endParaRPr lang="it-IT" dirty="0"/>
          </a:p>
        </p:txBody>
      </p:sp>
      <p:sp>
        <p:nvSpPr>
          <p:cNvPr id="8" name="Segnaposto testo 7"/>
          <p:cNvSpPr>
            <a:spLocks noGrp="1"/>
          </p:cNvSpPr>
          <p:nvPr>
            <p:ph type="body" sz="quarter" idx="13" hasCustomPrompt="1"/>
          </p:nvPr>
        </p:nvSpPr>
        <p:spPr>
          <a:xfrm>
            <a:off x="1440000" y="842400"/>
            <a:ext cx="7171200" cy="327600"/>
          </a:xfrm>
          <a:prstGeom prst="rect">
            <a:avLst/>
          </a:prstGeom>
        </p:spPr>
        <p:txBody>
          <a:bodyPr anchor="ctr" anchorCtr="0">
            <a:noAutofit/>
          </a:bodyPr>
          <a:lstStyle>
            <a:lvl1pPr marL="0" indent="0">
              <a:buNone/>
              <a:defRPr sz="2600" b="0" i="0">
                <a:solidFill>
                  <a:srgbClr val="595959"/>
                </a:solidFill>
                <a:latin typeface="Helvetica Neue Medium"/>
                <a:cs typeface="Helvetica Neue Medium"/>
              </a:defRPr>
            </a:lvl1pPr>
          </a:lstStyle>
          <a:p>
            <a:pPr lvl="0"/>
            <a:r>
              <a:rPr lang="it-IT" dirty="0" smtClean="0"/>
              <a:t>Sottotitolo</a:t>
            </a:r>
            <a:endParaRPr lang="it-IT" dirty="0"/>
          </a:p>
        </p:txBody>
      </p:sp>
      <p:pic>
        <p:nvPicPr>
          <p:cNvPr id="11" name="Immagine 10" descr="unim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535" y="6339386"/>
            <a:ext cx="935998" cy="175104"/>
          </a:xfrm>
          <a:prstGeom prst="rect">
            <a:avLst/>
          </a:prstGeom>
        </p:spPr>
      </p:pic>
      <p:sp>
        <p:nvSpPr>
          <p:cNvPr id="9" name="Segnaposto data 3"/>
          <p:cNvSpPr>
            <a:spLocks noGrp="1"/>
          </p:cNvSpPr>
          <p:nvPr>
            <p:ph type="dt" sz="half" idx="10"/>
          </p:nvPr>
        </p:nvSpPr>
        <p:spPr>
          <a:xfrm>
            <a:off x="1440000" y="6306345"/>
            <a:ext cx="932895" cy="365125"/>
          </a:xfrm>
          <a:prstGeom prst="rect">
            <a:avLst/>
          </a:prstGeom>
        </p:spPr>
        <p:txBody>
          <a:bodyPr anchor="t" anchorCtr="0"/>
          <a:lstStyle>
            <a:lvl1pPr>
              <a:defRPr sz="1000" b="0" i="0">
                <a:solidFill>
                  <a:schemeClr val="tx1">
                    <a:lumMod val="50000"/>
                    <a:lumOff val="50000"/>
                  </a:schemeClr>
                </a:solidFill>
                <a:latin typeface="Helvetica Neue Light"/>
                <a:cs typeface="Helvetica Neue Light"/>
              </a:defRPr>
            </a:lvl1pPr>
          </a:lstStyle>
          <a:p>
            <a:r>
              <a:rPr lang="it-IT" dirty="0" smtClean="0"/>
              <a:t>gg/mm/</a:t>
            </a:r>
            <a:r>
              <a:rPr lang="it-IT" dirty="0" err="1" smtClean="0"/>
              <a:t>aaaa</a:t>
            </a:r>
            <a:endParaRPr lang="it-IT" dirty="0"/>
          </a:p>
        </p:txBody>
      </p:sp>
      <p:sp>
        <p:nvSpPr>
          <p:cNvPr id="10" name="Segnaposto piè di pagina 4"/>
          <p:cNvSpPr>
            <a:spLocks noGrp="1"/>
          </p:cNvSpPr>
          <p:nvPr>
            <p:ph type="ftr" sz="quarter" idx="11"/>
          </p:nvPr>
        </p:nvSpPr>
        <p:spPr>
          <a:xfrm>
            <a:off x="2568824" y="6306345"/>
            <a:ext cx="5175215" cy="365125"/>
          </a:xfrm>
          <a:prstGeom prst="rect">
            <a:avLst/>
          </a:prstGeom>
        </p:spPr>
        <p:txBody>
          <a:bodyPr anchor="t" anchorCtr="0"/>
          <a:lstStyle>
            <a:lvl1pPr algn="l">
              <a:defRPr sz="1000" b="0" i="0">
                <a:solidFill>
                  <a:schemeClr val="tx1">
                    <a:lumMod val="50000"/>
                    <a:lumOff val="50000"/>
                  </a:schemeClr>
                </a:solidFill>
                <a:latin typeface="Helvetica Neue Light"/>
                <a:cs typeface="Helvetica Neue Light"/>
              </a:defRPr>
            </a:lvl1pPr>
          </a:lstStyle>
          <a:p>
            <a:r>
              <a:rPr lang="it-IT" dirty="0" smtClean="0"/>
              <a:t>Nome insegnamento</a:t>
            </a:r>
            <a:endParaRPr lang="it-IT" dirty="0"/>
          </a:p>
        </p:txBody>
      </p:sp>
    </p:spTree>
    <p:extLst>
      <p:ext uri="{BB962C8B-B14F-4D97-AF65-F5344CB8AC3E}">
        <p14:creationId xmlns:p14="http://schemas.microsoft.com/office/powerpoint/2010/main" val="36264755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to 1 colonne">
    <p:spTree>
      <p:nvGrpSpPr>
        <p:cNvPr id="1" name=""/>
        <p:cNvGrpSpPr/>
        <p:nvPr/>
      </p:nvGrpSpPr>
      <p:grpSpPr>
        <a:xfrm>
          <a:off x="0" y="0"/>
          <a:ext cx="0" cy="0"/>
          <a:chOff x="0" y="0"/>
          <a:chExt cx="0" cy="0"/>
        </a:xfrm>
      </p:grpSpPr>
      <p:sp>
        <p:nvSpPr>
          <p:cNvPr id="3" name="Titolo 1"/>
          <p:cNvSpPr>
            <a:spLocks noGrp="1"/>
          </p:cNvSpPr>
          <p:nvPr>
            <p:ph type="title"/>
          </p:nvPr>
        </p:nvSpPr>
        <p:spPr>
          <a:xfrm>
            <a:off x="1440000" y="306000"/>
            <a:ext cx="7171200" cy="514800"/>
          </a:xfrm>
          <a:prstGeom prst="rect">
            <a:avLst/>
          </a:prstGeom>
        </p:spPr>
        <p:txBody>
          <a:bodyPr anchor="ctr" anchorCtr="0"/>
          <a:lstStyle>
            <a:lvl1pPr>
              <a:defRPr b="1" i="0">
                <a:latin typeface="Helvetica Neue"/>
                <a:cs typeface="Helvetica Neue"/>
              </a:defRPr>
            </a:lvl1pPr>
          </a:lstStyle>
          <a:p>
            <a:r>
              <a:rPr lang="it-IT" dirty="0" smtClean="0"/>
              <a:t>Fare clic per modificare stile</a:t>
            </a:r>
            <a:endParaRPr lang="it-IT" dirty="0"/>
          </a:p>
        </p:txBody>
      </p:sp>
      <p:sp>
        <p:nvSpPr>
          <p:cNvPr id="4" name="Segnaposto contenuto 2"/>
          <p:cNvSpPr>
            <a:spLocks noGrp="1"/>
          </p:cNvSpPr>
          <p:nvPr>
            <p:ph idx="1"/>
          </p:nvPr>
        </p:nvSpPr>
        <p:spPr>
          <a:xfrm>
            <a:off x="1440000" y="2394000"/>
            <a:ext cx="6562800" cy="3391200"/>
          </a:xfrm>
          <a:prstGeom prst="rect">
            <a:avLst/>
          </a:prstGeom>
        </p:spPr>
        <p:txBody>
          <a:bodyPr numCol="1" spcCol="360000">
            <a:normAutofit/>
          </a:bodyPr>
          <a:lstStyle>
            <a:lvl1pPr marL="0" indent="0" algn="just">
              <a:buNone/>
              <a:defRPr sz="3000">
                <a:solidFill>
                  <a:schemeClr val="tx1">
                    <a:lumMod val="50000"/>
                    <a:lumOff val="50000"/>
                  </a:schemeClr>
                </a:solidFill>
                <a:latin typeface="Helvetica Neue"/>
                <a:cs typeface="Helvetica Neue"/>
              </a:defRPr>
            </a:lvl1pPr>
          </a:lstStyle>
          <a:p>
            <a:pPr lvl="0"/>
            <a:r>
              <a:rPr lang="it-IT" dirty="0" smtClean="0"/>
              <a:t>Fare clic per modificare gli stili del testo dello schema</a:t>
            </a:r>
          </a:p>
        </p:txBody>
      </p:sp>
      <p:sp>
        <p:nvSpPr>
          <p:cNvPr id="5" name="Segnaposto data 3"/>
          <p:cNvSpPr>
            <a:spLocks noGrp="1"/>
          </p:cNvSpPr>
          <p:nvPr>
            <p:ph type="dt" sz="half" idx="10"/>
          </p:nvPr>
        </p:nvSpPr>
        <p:spPr>
          <a:xfrm>
            <a:off x="1440000" y="6306345"/>
            <a:ext cx="932895" cy="365125"/>
          </a:xfrm>
          <a:prstGeom prst="rect">
            <a:avLst/>
          </a:prstGeom>
        </p:spPr>
        <p:txBody>
          <a:bodyPr anchor="t" anchorCtr="0"/>
          <a:lstStyle>
            <a:lvl1pPr>
              <a:defRPr sz="1000" b="0" i="0">
                <a:solidFill>
                  <a:schemeClr val="tx1">
                    <a:lumMod val="50000"/>
                    <a:lumOff val="50000"/>
                  </a:schemeClr>
                </a:solidFill>
                <a:latin typeface="Helvetica Neue Light"/>
                <a:cs typeface="Helvetica Neue Light"/>
              </a:defRPr>
            </a:lvl1pPr>
          </a:lstStyle>
          <a:p>
            <a:r>
              <a:rPr lang="it-IT" dirty="0" smtClean="0"/>
              <a:t>gg/mm/</a:t>
            </a:r>
            <a:r>
              <a:rPr lang="it-IT" dirty="0" err="1" smtClean="0"/>
              <a:t>aaaa</a:t>
            </a:r>
            <a:endParaRPr lang="it-IT" dirty="0"/>
          </a:p>
        </p:txBody>
      </p:sp>
      <p:sp>
        <p:nvSpPr>
          <p:cNvPr id="6" name="Segnaposto piè di pagina 4"/>
          <p:cNvSpPr>
            <a:spLocks noGrp="1"/>
          </p:cNvSpPr>
          <p:nvPr>
            <p:ph type="ftr" sz="quarter" idx="11"/>
          </p:nvPr>
        </p:nvSpPr>
        <p:spPr>
          <a:xfrm>
            <a:off x="2568824" y="6306345"/>
            <a:ext cx="5175215" cy="365125"/>
          </a:xfrm>
          <a:prstGeom prst="rect">
            <a:avLst/>
          </a:prstGeom>
        </p:spPr>
        <p:txBody>
          <a:bodyPr anchor="t" anchorCtr="0"/>
          <a:lstStyle>
            <a:lvl1pPr algn="l">
              <a:defRPr sz="1000" b="0" i="0">
                <a:solidFill>
                  <a:schemeClr val="tx1">
                    <a:lumMod val="50000"/>
                    <a:lumOff val="50000"/>
                  </a:schemeClr>
                </a:solidFill>
                <a:latin typeface="Helvetica Neue Light"/>
                <a:cs typeface="Helvetica Neue Light"/>
              </a:defRPr>
            </a:lvl1pPr>
          </a:lstStyle>
          <a:p>
            <a:r>
              <a:rPr lang="it-IT" dirty="0" smtClean="0"/>
              <a:t>Nome insegnamento</a:t>
            </a:r>
            <a:endParaRPr lang="it-IT" dirty="0"/>
          </a:p>
        </p:txBody>
      </p:sp>
      <p:sp>
        <p:nvSpPr>
          <p:cNvPr id="7" name="Segnaposto numero diapositiva 5"/>
          <p:cNvSpPr>
            <a:spLocks noGrp="1"/>
          </p:cNvSpPr>
          <p:nvPr>
            <p:ph type="sldNum" sz="quarter" idx="12"/>
          </p:nvPr>
        </p:nvSpPr>
        <p:spPr>
          <a:xfrm>
            <a:off x="8270226" y="6306345"/>
            <a:ext cx="416574" cy="365125"/>
          </a:xfrm>
          <a:prstGeom prst="rect">
            <a:avLst/>
          </a:prstGeom>
        </p:spPr>
        <p:txBody>
          <a:bodyPr anchor="t" anchorCtr="0"/>
          <a:lstStyle>
            <a:lvl1pPr>
              <a:defRPr sz="900" b="0" i="0">
                <a:solidFill>
                  <a:schemeClr val="tx1">
                    <a:lumMod val="50000"/>
                    <a:lumOff val="50000"/>
                  </a:schemeClr>
                </a:solidFill>
                <a:latin typeface="Helvetica Neue Light"/>
                <a:cs typeface="Helvetica Neue Light"/>
              </a:defRPr>
            </a:lvl1pPr>
          </a:lstStyle>
          <a:p>
            <a:fld id="{E0F8B7D7-B5E3-644D-9856-CC0934E69055}" type="slidenum">
              <a:rPr lang="it-IT" smtClean="0"/>
              <a:pPr/>
              <a:t>‹N›</a:t>
            </a:fld>
            <a:endParaRPr lang="it-IT" dirty="0"/>
          </a:p>
        </p:txBody>
      </p:sp>
      <p:sp>
        <p:nvSpPr>
          <p:cNvPr id="8" name="Segnaposto testo 7"/>
          <p:cNvSpPr>
            <a:spLocks noGrp="1"/>
          </p:cNvSpPr>
          <p:nvPr>
            <p:ph type="body" sz="quarter" idx="13" hasCustomPrompt="1"/>
          </p:nvPr>
        </p:nvSpPr>
        <p:spPr>
          <a:xfrm>
            <a:off x="1440000" y="842400"/>
            <a:ext cx="7171200" cy="327600"/>
          </a:xfrm>
          <a:prstGeom prst="rect">
            <a:avLst/>
          </a:prstGeom>
        </p:spPr>
        <p:txBody>
          <a:bodyPr anchor="ctr" anchorCtr="0">
            <a:noAutofit/>
          </a:bodyPr>
          <a:lstStyle>
            <a:lvl1pPr marL="0" indent="0">
              <a:buNone/>
              <a:defRPr sz="2600" b="0" i="0">
                <a:solidFill>
                  <a:srgbClr val="595959"/>
                </a:solidFill>
                <a:latin typeface="Helvetica Neue Medium"/>
                <a:cs typeface="Helvetica Neue Medium"/>
              </a:defRPr>
            </a:lvl1pPr>
          </a:lstStyle>
          <a:p>
            <a:pPr lvl="0"/>
            <a:r>
              <a:rPr lang="it-IT" dirty="0" smtClean="0"/>
              <a:t>Sottotitolo</a:t>
            </a:r>
            <a:endParaRPr lang="it-IT" dirty="0"/>
          </a:p>
        </p:txBody>
      </p:sp>
      <p:pic>
        <p:nvPicPr>
          <p:cNvPr id="9" name="Immagine 8" descr="unim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535" y="6339386"/>
            <a:ext cx="935998" cy="175104"/>
          </a:xfrm>
          <a:prstGeom prst="rect">
            <a:avLst/>
          </a:prstGeom>
        </p:spPr>
      </p:pic>
    </p:spTree>
    <p:extLst>
      <p:ext uri="{BB962C8B-B14F-4D97-AF65-F5344CB8AC3E}">
        <p14:creationId xmlns:p14="http://schemas.microsoft.com/office/powerpoint/2010/main" val="25783753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586536" y="612648"/>
            <a:ext cx="957264" cy="457200"/>
          </a:xfrm>
          <a:prstGeom prst="rect">
            <a:avLst/>
          </a:prstGeom>
        </p:spPr>
        <p:txBody>
          <a:bodyPr/>
          <a:lstStyle/>
          <a:p>
            <a:fld id="{A10DFC2F-E65E-4CA7-AD82-A0E821C0BB24}" type="datetime1">
              <a:rPr lang="en-US" smtClean="0"/>
              <a:pPr/>
              <a:t>2/19/2020</a:t>
            </a:fld>
            <a:endParaRPr lang="en-US"/>
          </a:p>
        </p:txBody>
      </p:sp>
      <p:sp>
        <p:nvSpPr>
          <p:cNvPr id="3" name="Segnaposto piè di pagina 2"/>
          <p:cNvSpPr>
            <a:spLocks noGrp="1"/>
          </p:cNvSpPr>
          <p:nvPr>
            <p:ph type="ftr" sz="quarter" idx="11"/>
          </p:nvPr>
        </p:nvSpPr>
        <p:spPr>
          <a:xfrm>
            <a:off x="5257800" y="612648"/>
            <a:ext cx="1325880" cy="457200"/>
          </a:xfrm>
          <a:prstGeom prst="rect">
            <a:avLst/>
          </a:prstGeom>
        </p:spPr>
        <p:txBody>
          <a:bodyPr/>
          <a:lstStyle/>
          <a:p>
            <a:r>
              <a:rPr lang="en-US"/>
              <a:t>Ascona, 04/02/2014</a:t>
            </a:r>
          </a:p>
        </p:txBody>
      </p:sp>
      <p:sp>
        <p:nvSpPr>
          <p:cNvPr id="4" name="Segnaposto numero diapositiva 3"/>
          <p:cNvSpPr>
            <a:spLocks noGrp="1"/>
          </p:cNvSpPr>
          <p:nvPr>
            <p:ph type="sldNum" sz="quarter" idx="12"/>
          </p:nvPr>
        </p:nvSpPr>
        <p:spPr>
          <a:xfrm>
            <a:off x="8174736" y="2272"/>
            <a:ext cx="762000" cy="365760"/>
          </a:xfrm>
          <a:prstGeom prst="rect">
            <a:avLst/>
          </a:prstGeom>
        </p:spPr>
        <p:txBody>
          <a:bodyPr/>
          <a:lstStyle/>
          <a:p>
            <a:fld id="{7B8D39B1-F926-41C6-96B8-D63688C0ABD6}" type="slidenum">
              <a:rPr lang="en-US" smtClean="0"/>
              <a:pPr/>
              <a:t>‹N›</a:t>
            </a:fld>
            <a:endParaRPr lang="en-US"/>
          </a:p>
        </p:txBody>
      </p:sp>
    </p:spTree>
    <p:extLst>
      <p:ext uri="{BB962C8B-B14F-4D97-AF65-F5344CB8AC3E}">
        <p14:creationId xmlns:p14="http://schemas.microsoft.com/office/powerpoint/2010/main" val="34705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type="title" idx="4294967295"/>
          </p:nvPr>
        </p:nvSpPr>
        <p:spPr>
          <a:xfrm>
            <a:off x="457200" y="1600200"/>
            <a:ext cx="8229600" cy="4525920"/>
          </a:xfrm>
        </p:spPr>
        <p:txBody>
          <a:bodyPr anchor="t" anchorCtr="0"/>
          <a:lstStyle>
            <a:lvl1pPr marL="343080" indent="-343080" algn="l">
              <a:spcBef>
                <a:spcPts val="799"/>
              </a:spcBef>
              <a:buSzPct val="100000"/>
              <a:buFont typeface="Arial" pitchFamily="34"/>
              <a:buChar char="•"/>
              <a:defRPr sz="3200"/>
            </a:lvl1pPr>
          </a:lstStyle>
          <a:p>
            <a:pPr lvl="0"/>
            <a:r>
              <a:rPr lang="it-IT"/>
              <a:t>Fare clic per modificare stili del testo dello schema</a:t>
            </a:r>
            <a:br>
              <a:rPr lang="it-IT"/>
            </a:br>
            <a:r>
              <a:rPr lang="it-IT"/>
              <a:t>Secondo livello</a:t>
            </a:r>
            <a:br>
              <a:rPr lang="it-IT"/>
            </a:br>
            <a:r>
              <a:rPr lang="it-IT"/>
              <a:t>Terzo livello</a:t>
            </a:r>
            <a:br>
              <a:rPr lang="it-IT"/>
            </a:br>
            <a:r>
              <a:rPr lang="it-IT"/>
              <a:t>Quarto livello</a:t>
            </a:r>
            <a:br>
              <a:rPr lang="it-IT"/>
            </a:br>
            <a:r>
              <a:rPr lang="it-IT"/>
              <a:t>Quinto livello</a:t>
            </a:r>
          </a:p>
        </p:txBody>
      </p:sp>
      <p:sp>
        <p:nvSpPr>
          <p:cNvPr id="4" name="Segnaposto data 3"/>
          <p:cNvSpPr txBox="1">
            <a:spLocks noGrp="1"/>
          </p:cNvSpPr>
          <p:nvPr>
            <p:ph type="dt" sz="half" idx="7"/>
          </p:nvPr>
        </p:nvSpPr>
        <p:spPr/>
        <p:txBody>
          <a:bodyPr/>
          <a:lstStyle>
            <a:lvl1pPr>
              <a:defRPr/>
            </a:lvl1pPr>
          </a:lstStyle>
          <a:p>
            <a:pPr lvl="0"/>
            <a:fld id="{1E9E5FF4-62C3-4984-B6C3-7FA391671BA7}" type="datetime1">
              <a:rPr lang="it-IT"/>
              <a:pPr lvl="0"/>
              <a:t>19/02/2020</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F2BD01A7-97CB-4E49-9283-EE95C87D7C87}" type="slidenum">
              <a:t>‹N›</a:t>
            </a:fld>
            <a:endParaRPr lang="it-IT"/>
          </a:p>
        </p:txBody>
      </p:sp>
      <p:sp>
        <p:nvSpPr>
          <p:cNvPr id="7" name="Segnaposto contenuto 6"/>
          <p:cNvSpPr txBox="1">
            <a:spLocks noGrp="1"/>
          </p:cNvSpPr>
          <p:nvPr>
            <p:ph idx="1"/>
          </p:nvPr>
        </p:nvSpPr>
        <p:spPr>
          <a:xfrm>
            <a:off x="457200" y="1604520"/>
            <a:ext cx="8229240" cy="3977279"/>
          </a:xfrm>
        </p:spPr>
        <p:txBody>
          <a:bodyPr lIns="0" tIns="0" rIns="0" bIns="0"/>
          <a:lstStyle>
            <a:lvl1pPr hangingPunct="0">
              <a:spcBef>
                <a:spcPts val="1417"/>
              </a:spcBef>
              <a:defRPr>
                <a:latin typeface="Liberation Sans" pitchFamily="18"/>
              </a:defRPr>
            </a:lvl1pPr>
          </a:lstStyle>
          <a:p>
            <a:endParaRPr lang="it-IT"/>
          </a:p>
        </p:txBody>
      </p:sp>
    </p:spTree>
    <p:extLst>
      <p:ext uri="{BB962C8B-B14F-4D97-AF65-F5344CB8AC3E}">
        <p14:creationId xmlns:p14="http://schemas.microsoft.com/office/powerpoint/2010/main" val="1227739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4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l" defTabSz="457200" rtl="0" eaLnBrk="1" latinLnBrk="0" hangingPunct="1">
        <a:spcBef>
          <a:spcPct val="0"/>
        </a:spcBef>
        <a:buNone/>
        <a:defRPr sz="3600" b="1" kern="1200">
          <a:solidFill>
            <a:schemeClr val="tx1">
              <a:lumMod val="65000"/>
              <a:lumOff val="3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4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doi.org/10.1177/2329488418784690" TargetMode="External"/><Relationship Id="rId2" Type="http://schemas.openxmlformats.org/officeDocument/2006/relationships/hyperlink" Target="http://ieeexplore.ieee.org/xpl/articleDetails.jsp?arnumber=7947183&amp;source=authoraler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en-US" i="1" dirty="0"/>
              <a:t>Linguistic Data and Domain Specific </a:t>
            </a:r>
            <a:r>
              <a:rPr lang="en-US" i="1" dirty="0" smtClean="0"/>
              <a:t>Language</a:t>
            </a:r>
            <a:endParaRPr lang="it-IT" dirty="0"/>
          </a:p>
        </p:txBody>
      </p:sp>
      <p:sp>
        <p:nvSpPr>
          <p:cNvPr id="9" name="Sottotitolo 8"/>
          <p:cNvSpPr>
            <a:spLocks noGrp="1"/>
          </p:cNvSpPr>
          <p:nvPr>
            <p:ph type="subTitle" idx="1"/>
          </p:nvPr>
        </p:nvSpPr>
        <p:spPr>
          <a:xfrm>
            <a:off x="1440000" y="5001600"/>
            <a:ext cx="6400800" cy="626400"/>
          </a:xfrm>
        </p:spPr>
        <p:txBody>
          <a:bodyPr/>
          <a:lstStyle/>
          <a:p>
            <a:r>
              <a:rPr lang="en-US" i="1" dirty="0" smtClean="0"/>
              <a:t>Or</a:t>
            </a:r>
            <a:r>
              <a:rPr lang="en-US" i="1" dirty="0"/>
              <a:t>: How specific is </a:t>
            </a:r>
            <a:r>
              <a:rPr lang="en-US" i="1" dirty="0" smtClean="0"/>
              <a:t>“specific”</a:t>
            </a:r>
            <a:r>
              <a:rPr lang="it-IT" dirty="0" smtClean="0"/>
              <a:t>?</a:t>
            </a:r>
            <a:endParaRPr lang="it-IT" dirty="0"/>
          </a:p>
        </p:txBody>
      </p:sp>
      <p:pic>
        <p:nvPicPr>
          <p:cNvPr id="5" name="Segnaposto contenut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0272" y="567807"/>
            <a:ext cx="4191000" cy="609600"/>
          </a:xfrm>
          <a:prstGeom prst="rect">
            <a:avLst/>
          </a:prstGeom>
        </p:spPr>
      </p:pic>
    </p:spTree>
    <p:extLst>
      <p:ext uri="{BB962C8B-B14F-4D97-AF65-F5344CB8AC3E}">
        <p14:creationId xmlns:p14="http://schemas.microsoft.com/office/powerpoint/2010/main" val="416074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Specialized</a:t>
            </a:r>
            <a:r>
              <a:rPr lang="it-IT" dirty="0" smtClean="0"/>
              <a:t> corpora</a:t>
            </a:r>
            <a:endParaRPr lang="it-IT" dirty="0"/>
          </a:p>
        </p:txBody>
      </p:sp>
      <p:sp>
        <p:nvSpPr>
          <p:cNvPr id="3" name="Segnaposto contenuto 2"/>
          <p:cNvSpPr>
            <a:spLocks noGrp="1"/>
          </p:cNvSpPr>
          <p:nvPr>
            <p:ph idx="1"/>
          </p:nvPr>
        </p:nvSpPr>
        <p:spPr>
          <a:xfrm>
            <a:off x="1440000" y="2393999"/>
            <a:ext cx="6562800" cy="3800323"/>
          </a:xfrm>
        </p:spPr>
        <p:txBody>
          <a:bodyPr>
            <a:normAutofit fontScale="62500" lnSpcReduction="20000"/>
          </a:bodyPr>
          <a:lstStyle/>
          <a:p>
            <a:r>
              <a:rPr lang="en-US" dirty="0" smtClean="0"/>
              <a:t>Specialized corpora </a:t>
            </a:r>
            <a:r>
              <a:rPr lang="en-US" dirty="0"/>
              <a:t>document the </a:t>
            </a:r>
            <a:r>
              <a:rPr lang="en-US" dirty="0" smtClean="0"/>
              <a:t>use of </a:t>
            </a:r>
            <a:r>
              <a:rPr lang="en-US" dirty="0"/>
              <a:t>language in specific contexts</a:t>
            </a:r>
            <a:endParaRPr lang="en-US" dirty="0" smtClean="0"/>
          </a:p>
          <a:p>
            <a:pPr lvl="1"/>
            <a:r>
              <a:rPr lang="en-US" dirty="0" smtClean="0"/>
              <a:t>closer </a:t>
            </a:r>
            <a:r>
              <a:rPr lang="en-US" dirty="0"/>
              <a:t>link between the corpus and </a:t>
            </a:r>
            <a:r>
              <a:rPr lang="en-US" dirty="0" smtClean="0"/>
              <a:t>the contexts </a:t>
            </a:r>
            <a:r>
              <a:rPr lang="en-US" dirty="0"/>
              <a:t>in which the texts in the corpus were produced</a:t>
            </a:r>
            <a:r>
              <a:rPr lang="en-US" dirty="0" smtClean="0"/>
              <a:t>”</a:t>
            </a:r>
            <a:r>
              <a:rPr lang="en-US" sz="2100" dirty="0" smtClean="0">
                <a:solidFill>
                  <a:schemeClr val="accent1"/>
                </a:solidFill>
              </a:rPr>
              <a:t>(Koester 2010:67)</a:t>
            </a:r>
          </a:p>
          <a:p>
            <a:endParaRPr lang="en-US" sz="2300" dirty="0" smtClean="0">
              <a:solidFill>
                <a:schemeClr val="accent1"/>
              </a:solidFill>
            </a:endParaRPr>
          </a:p>
          <a:p>
            <a:r>
              <a:rPr lang="en-US" dirty="0" smtClean="0"/>
              <a:t>Different parameters (and degrees) of specialization: </a:t>
            </a:r>
          </a:p>
          <a:p>
            <a:endParaRPr lang="en-US" dirty="0" smtClean="0"/>
          </a:p>
          <a:p>
            <a:pPr lvl="1"/>
            <a:r>
              <a:rPr lang="en-US" dirty="0" smtClean="0"/>
              <a:t>Domain			</a:t>
            </a:r>
            <a:r>
              <a:rPr lang="en-US" dirty="0" smtClean="0">
                <a:solidFill>
                  <a:schemeClr val="accent1"/>
                </a:solidFill>
                <a:latin typeface="Segoe Print" panose="02000600000000000000" pitchFamily="2" charset="0"/>
              </a:rPr>
              <a:t>legal			academic</a:t>
            </a:r>
          </a:p>
          <a:p>
            <a:pPr lvl="1"/>
            <a:r>
              <a:rPr lang="en-US" dirty="0"/>
              <a:t>Subject matter		</a:t>
            </a:r>
            <a:r>
              <a:rPr lang="en-US" dirty="0">
                <a:solidFill>
                  <a:schemeClr val="accent1"/>
                </a:solidFill>
                <a:latin typeface="Segoe Print" panose="02000600000000000000" pitchFamily="2" charset="0"/>
              </a:rPr>
              <a:t>criminal law	</a:t>
            </a:r>
            <a:r>
              <a:rPr lang="en-US" dirty="0" smtClean="0">
                <a:solidFill>
                  <a:schemeClr val="accent1"/>
                </a:solidFill>
                <a:latin typeface="Segoe Print" panose="02000600000000000000" pitchFamily="2" charset="0"/>
              </a:rPr>
              <a:t>economics</a:t>
            </a:r>
          </a:p>
          <a:p>
            <a:pPr lvl="1"/>
            <a:r>
              <a:rPr lang="en-US" dirty="0" smtClean="0"/>
              <a:t>Settings			</a:t>
            </a:r>
            <a:r>
              <a:rPr lang="en-US" dirty="0" smtClean="0">
                <a:solidFill>
                  <a:schemeClr val="accent1"/>
                </a:solidFill>
                <a:latin typeface="Segoe Print" panose="02000600000000000000" pitchFamily="2" charset="0"/>
              </a:rPr>
              <a:t>Courtroom int.	publications</a:t>
            </a:r>
          </a:p>
          <a:p>
            <a:pPr lvl="1"/>
            <a:r>
              <a:rPr lang="en-US" dirty="0" smtClean="0"/>
              <a:t>Participants		</a:t>
            </a:r>
            <a:r>
              <a:rPr lang="en-US" dirty="0" smtClean="0">
                <a:solidFill>
                  <a:schemeClr val="accent1"/>
                </a:solidFill>
                <a:latin typeface="Segoe Print" panose="02000600000000000000" pitchFamily="2" charset="0"/>
              </a:rPr>
              <a:t>mediated		non-native</a:t>
            </a:r>
          </a:p>
          <a:p>
            <a:pPr lvl="1"/>
            <a:r>
              <a:rPr lang="en-US" dirty="0" smtClean="0"/>
              <a:t>Genre				</a:t>
            </a:r>
            <a:r>
              <a:rPr lang="en-US" dirty="0" smtClean="0">
                <a:solidFill>
                  <a:schemeClr val="accent1"/>
                </a:solidFill>
                <a:latin typeface="Segoe Print" panose="02000600000000000000" pitchFamily="2" charset="0"/>
              </a:rPr>
              <a:t>trial			RA</a:t>
            </a:r>
          </a:p>
          <a:p>
            <a:pPr lvl="1"/>
            <a:r>
              <a:rPr lang="en-US" dirty="0" smtClean="0">
                <a:latin typeface="+mj-lt"/>
              </a:rPr>
              <a:t>Time span</a:t>
            </a:r>
            <a:r>
              <a:rPr lang="en-US" dirty="0" smtClean="0">
                <a:solidFill>
                  <a:schemeClr val="accent1"/>
                </a:solidFill>
                <a:latin typeface="Segoe Print" panose="02000600000000000000" pitchFamily="2" charset="0"/>
              </a:rPr>
              <a:t>			1 month		40 years</a:t>
            </a:r>
          </a:p>
          <a:p>
            <a:pPr lvl="1"/>
            <a:endParaRPr lang="en-US" dirty="0" smtClean="0">
              <a:solidFill>
                <a:schemeClr val="accent1"/>
              </a:solidFill>
              <a:latin typeface="Segoe Print" panose="02000600000000000000" pitchFamily="2" charset="0"/>
            </a:endParaRP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10</a:t>
            </a:fld>
            <a:endParaRPr lang="it-IT" dirty="0"/>
          </a:p>
        </p:txBody>
      </p:sp>
      <p:sp>
        <p:nvSpPr>
          <p:cNvPr id="5" name="Segnaposto testo 4"/>
          <p:cNvSpPr>
            <a:spLocks noGrp="1"/>
          </p:cNvSpPr>
          <p:nvPr>
            <p:ph type="body" sz="quarter" idx="13"/>
          </p:nvPr>
        </p:nvSpPr>
        <p:spPr/>
        <p:txBody>
          <a:bodyPr/>
          <a:lstStyle/>
          <a:p>
            <a:r>
              <a:rPr lang="it-IT" dirty="0" smtClean="0"/>
              <a:t>A major driver in the </a:t>
            </a:r>
            <a:r>
              <a:rPr lang="it-IT" dirty="0" err="1" smtClean="0"/>
              <a:t>field</a:t>
            </a:r>
            <a:endParaRPr lang="it-IT" dirty="0"/>
          </a:p>
        </p:txBody>
      </p:sp>
    </p:spTree>
    <p:extLst>
      <p:ext uri="{BB962C8B-B14F-4D97-AF65-F5344CB8AC3E}">
        <p14:creationId xmlns:p14="http://schemas.microsoft.com/office/powerpoint/2010/main" val="2701668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err="1" smtClean="0"/>
              <a:t>Moderating</a:t>
            </a:r>
            <a:r>
              <a:rPr lang="it-IT" sz="3200" dirty="0" smtClean="0"/>
              <a:t> </a:t>
            </a:r>
            <a:r>
              <a:rPr lang="it-IT" sz="3200" dirty="0" err="1" smtClean="0"/>
              <a:t>your</a:t>
            </a:r>
            <a:r>
              <a:rPr lang="it-IT" sz="3200" dirty="0" smtClean="0"/>
              <a:t> </a:t>
            </a:r>
            <a:r>
              <a:rPr lang="it-IT" sz="3200" dirty="0" err="1" smtClean="0"/>
              <a:t>claims</a:t>
            </a:r>
            <a:endParaRPr lang="it-IT" sz="3200" dirty="0"/>
          </a:p>
        </p:txBody>
      </p:sp>
      <p:sp>
        <p:nvSpPr>
          <p:cNvPr id="3" name="Segnaposto contenuto 2"/>
          <p:cNvSpPr>
            <a:spLocks noGrp="1"/>
          </p:cNvSpPr>
          <p:nvPr>
            <p:ph idx="1"/>
          </p:nvPr>
        </p:nvSpPr>
        <p:spPr/>
        <p:txBody>
          <a:bodyPr>
            <a:normAutofit fontScale="62500" lnSpcReduction="20000"/>
          </a:bodyPr>
          <a:lstStyle/>
          <a:p>
            <a:pPr marL="457200" indent="-457200">
              <a:buFont typeface="Arial" panose="020B0604020202020204" pitchFamily="34" charset="0"/>
              <a:buChar char="•"/>
            </a:pPr>
            <a:r>
              <a:rPr lang="it-IT" dirty="0" smtClean="0"/>
              <a:t>Know </a:t>
            </a:r>
            <a:r>
              <a:rPr lang="it-IT" dirty="0" err="1" smtClean="0"/>
              <a:t>your</a:t>
            </a:r>
            <a:r>
              <a:rPr lang="it-IT" dirty="0" smtClean="0"/>
              <a:t> corpus design (</a:t>
            </a:r>
            <a:r>
              <a:rPr lang="it-IT" dirty="0" err="1" smtClean="0"/>
              <a:t>Identify</a:t>
            </a:r>
            <a:r>
              <a:rPr lang="it-IT" dirty="0" smtClean="0"/>
              <a:t> </a:t>
            </a:r>
            <a:r>
              <a:rPr lang="it-IT" dirty="0"/>
              <a:t>the </a:t>
            </a:r>
            <a:r>
              <a:rPr lang="it-IT" dirty="0" err="1" smtClean="0"/>
              <a:t>parameters</a:t>
            </a:r>
            <a:r>
              <a:rPr lang="it-IT" dirty="0" smtClean="0"/>
              <a:t> </a:t>
            </a:r>
            <a:r>
              <a:rPr lang="it-IT" dirty="0" err="1" smtClean="0"/>
              <a:t>that</a:t>
            </a:r>
            <a:r>
              <a:rPr lang="it-IT" dirty="0" smtClean="0"/>
              <a:t> </a:t>
            </a:r>
            <a:r>
              <a:rPr lang="it-IT" dirty="0" err="1" smtClean="0"/>
              <a:t>define</a:t>
            </a:r>
            <a:r>
              <a:rPr lang="it-IT" dirty="0" smtClean="0"/>
              <a:t> </a:t>
            </a:r>
            <a:r>
              <a:rPr lang="it-IT" dirty="0" err="1" smtClean="0"/>
              <a:t>its</a:t>
            </a:r>
            <a:r>
              <a:rPr lang="it-IT" dirty="0" smtClean="0"/>
              <a:t> </a:t>
            </a:r>
            <a:r>
              <a:rPr lang="it-IT" dirty="0" err="1" smtClean="0"/>
              <a:t>specificity</a:t>
            </a:r>
            <a:r>
              <a:rPr lang="it-IT" dirty="0" smtClean="0"/>
              <a:t>)</a:t>
            </a:r>
          </a:p>
          <a:p>
            <a:pPr marL="457200" indent="-457200">
              <a:buFont typeface="Arial" panose="020B0604020202020204" pitchFamily="34" charset="0"/>
              <a:buChar char="•"/>
            </a:pPr>
            <a:r>
              <a:rPr lang="it-IT" dirty="0" smtClean="0"/>
              <a:t>And </a:t>
            </a:r>
            <a:r>
              <a:rPr lang="it-IT" dirty="0" err="1"/>
              <a:t>make</a:t>
            </a:r>
            <a:r>
              <a:rPr lang="it-IT" dirty="0"/>
              <a:t> </a:t>
            </a:r>
            <a:r>
              <a:rPr lang="it-IT" dirty="0" err="1"/>
              <a:t>sure</a:t>
            </a:r>
            <a:r>
              <a:rPr lang="it-IT" dirty="0"/>
              <a:t> </a:t>
            </a:r>
            <a:r>
              <a:rPr lang="it-IT" dirty="0" err="1"/>
              <a:t>it</a:t>
            </a:r>
            <a:r>
              <a:rPr lang="it-IT" dirty="0"/>
              <a:t> </a:t>
            </a:r>
            <a:r>
              <a:rPr lang="it-IT" dirty="0" err="1"/>
              <a:t>fits</a:t>
            </a:r>
            <a:r>
              <a:rPr lang="it-IT" dirty="0"/>
              <a:t> with </a:t>
            </a:r>
            <a:r>
              <a:rPr lang="it-IT" dirty="0" err="1"/>
              <a:t>your</a:t>
            </a:r>
            <a:r>
              <a:rPr lang="it-IT" dirty="0"/>
              <a:t> </a:t>
            </a:r>
            <a:r>
              <a:rPr lang="it-IT" dirty="0" err="1"/>
              <a:t>aims</a:t>
            </a:r>
            <a:endParaRPr lang="it-IT" dirty="0" smtClean="0"/>
          </a:p>
          <a:p>
            <a:endParaRPr lang="it-IT" dirty="0"/>
          </a:p>
          <a:p>
            <a:pPr>
              <a:defRPr/>
            </a:pPr>
            <a:r>
              <a:rPr lang="it-IT" sz="3200" dirty="0">
                <a:solidFill>
                  <a:srgbClr val="000000"/>
                </a:solidFill>
              </a:rPr>
              <a:t>“</a:t>
            </a:r>
            <a:r>
              <a:rPr lang="it-IT" sz="3200" dirty="0" err="1">
                <a:solidFill>
                  <a:srgbClr val="000000"/>
                </a:solidFill>
              </a:rPr>
              <a:t>any</a:t>
            </a:r>
            <a:r>
              <a:rPr lang="it-IT" sz="3200" dirty="0">
                <a:solidFill>
                  <a:srgbClr val="000000"/>
                </a:solidFill>
              </a:rPr>
              <a:t> </a:t>
            </a:r>
            <a:r>
              <a:rPr lang="it-IT" sz="3200" dirty="0" err="1">
                <a:solidFill>
                  <a:srgbClr val="000000"/>
                </a:solidFill>
              </a:rPr>
              <a:t>attempt</a:t>
            </a:r>
            <a:r>
              <a:rPr lang="it-IT" sz="3200" dirty="0">
                <a:solidFill>
                  <a:srgbClr val="000000"/>
                </a:solidFill>
              </a:rPr>
              <a:t> </a:t>
            </a:r>
            <a:r>
              <a:rPr lang="it-IT" sz="3200" dirty="0" err="1">
                <a:solidFill>
                  <a:srgbClr val="000000"/>
                </a:solidFill>
              </a:rPr>
              <a:t>at</a:t>
            </a:r>
            <a:r>
              <a:rPr lang="it-IT" sz="3200" dirty="0">
                <a:solidFill>
                  <a:srgbClr val="000000"/>
                </a:solidFill>
              </a:rPr>
              <a:t> corpus </a:t>
            </a:r>
            <a:r>
              <a:rPr lang="it-IT" sz="3200" dirty="0" err="1">
                <a:solidFill>
                  <a:srgbClr val="000000"/>
                </a:solidFill>
              </a:rPr>
              <a:t>creation</a:t>
            </a:r>
            <a:r>
              <a:rPr lang="it-IT" sz="3200" dirty="0">
                <a:solidFill>
                  <a:srgbClr val="000000"/>
                </a:solidFill>
              </a:rPr>
              <a:t> </a:t>
            </a:r>
            <a:r>
              <a:rPr lang="it-IT" sz="3200" dirty="0" err="1">
                <a:solidFill>
                  <a:srgbClr val="000000"/>
                </a:solidFill>
              </a:rPr>
              <a:t>is</a:t>
            </a:r>
            <a:r>
              <a:rPr lang="it-IT" sz="3200" dirty="0">
                <a:solidFill>
                  <a:srgbClr val="000000"/>
                </a:solidFill>
              </a:rPr>
              <a:t> […] a compromise </a:t>
            </a:r>
            <a:r>
              <a:rPr lang="it-IT" sz="3200" dirty="0" err="1">
                <a:solidFill>
                  <a:srgbClr val="000000"/>
                </a:solidFill>
              </a:rPr>
              <a:t>between</a:t>
            </a:r>
            <a:r>
              <a:rPr lang="it-IT" sz="3200" dirty="0">
                <a:solidFill>
                  <a:srgbClr val="000000"/>
                </a:solidFill>
              </a:rPr>
              <a:t> the </a:t>
            </a:r>
            <a:r>
              <a:rPr lang="it-IT" sz="3200" dirty="0" err="1">
                <a:solidFill>
                  <a:srgbClr val="000000"/>
                </a:solidFill>
              </a:rPr>
              <a:t>hoped</a:t>
            </a:r>
            <a:r>
              <a:rPr lang="it-IT" sz="3200" dirty="0">
                <a:solidFill>
                  <a:srgbClr val="000000"/>
                </a:solidFill>
              </a:rPr>
              <a:t> for and the </a:t>
            </a:r>
            <a:r>
              <a:rPr lang="it-IT" sz="3200" dirty="0" err="1">
                <a:solidFill>
                  <a:srgbClr val="000000"/>
                </a:solidFill>
              </a:rPr>
              <a:t>achievable</a:t>
            </a:r>
            <a:r>
              <a:rPr lang="it-IT" sz="3200" dirty="0">
                <a:solidFill>
                  <a:srgbClr val="000000"/>
                </a:solidFill>
              </a:rPr>
              <a:t>.”</a:t>
            </a:r>
          </a:p>
          <a:p>
            <a:pPr>
              <a:defRPr/>
            </a:pPr>
            <a:r>
              <a:rPr lang="it-IT" sz="2000" dirty="0" smtClean="0">
                <a:latin typeface="Helvetica Neue Medium"/>
                <a:ea typeface="Helvetica Neue Medium"/>
                <a:cs typeface="Helvetica Neue Medium"/>
                <a:sym typeface="Helvetica Neue Medium"/>
              </a:rPr>
              <a:t>						(Gerald </a:t>
            </a:r>
            <a:r>
              <a:rPr lang="it-IT" sz="2000" dirty="0">
                <a:latin typeface="Helvetica Neue Medium"/>
                <a:ea typeface="Helvetica Neue Medium"/>
                <a:cs typeface="Helvetica Neue Medium"/>
                <a:sym typeface="Helvetica Neue Medium"/>
              </a:rPr>
              <a:t>Nelson 2010: </a:t>
            </a:r>
            <a:r>
              <a:rPr lang="it-IT" sz="2000" dirty="0" smtClean="0">
                <a:latin typeface="Helvetica Neue Medium"/>
                <a:ea typeface="Helvetica Neue Medium"/>
                <a:cs typeface="Helvetica Neue Medium"/>
                <a:sym typeface="Helvetica Neue Medium"/>
              </a:rPr>
              <a:t>60)</a:t>
            </a:r>
            <a:endParaRPr lang="it-IT" sz="2000" dirty="0">
              <a:latin typeface="Helvetica Neue Medium"/>
              <a:ea typeface="Helvetica Neue Medium"/>
              <a:cs typeface="Helvetica Neue Medium"/>
              <a:sym typeface="Helvetica Neue Medium"/>
            </a:endParaRPr>
          </a:p>
          <a:p>
            <a:pPr marL="457200" indent="-457200">
              <a:buFont typeface="Arial" panose="020B0604020202020204" pitchFamily="34" charset="0"/>
              <a:buChar char="•"/>
            </a:pPr>
            <a:endParaRPr lang="it-IT" dirty="0"/>
          </a:p>
          <a:p>
            <a:pPr marL="457200" indent="-457200">
              <a:buFont typeface="Arial" panose="020B0604020202020204" pitchFamily="34" charset="0"/>
              <a:buChar char="•"/>
            </a:pPr>
            <a:r>
              <a:rPr lang="it-IT" dirty="0" smtClean="0"/>
              <a:t>Be </a:t>
            </a:r>
            <a:r>
              <a:rPr lang="it-IT" dirty="0" err="1" smtClean="0"/>
              <a:t>aware</a:t>
            </a:r>
            <a:r>
              <a:rPr lang="it-IT" dirty="0" smtClean="0"/>
              <a:t> of </a:t>
            </a:r>
            <a:r>
              <a:rPr lang="it-IT" dirty="0" err="1" smtClean="0"/>
              <a:t>what</a:t>
            </a:r>
            <a:r>
              <a:rPr lang="it-IT" dirty="0" smtClean="0"/>
              <a:t> the corpus can </a:t>
            </a:r>
            <a:r>
              <a:rPr lang="it-IT" dirty="0" err="1" smtClean="0"/>
              <a:t>tell</a:t>
            </a:r>
            <a:r>
              <a:rPr lang="it-IT" dirty="0" smtClean="0"/>
              <a:t> </a:t>
            </a:r>
            <a:r>
              <a:rPr lang="it-IT" dirty="0" err="1" smtClean="0"/>
              <a:t>you</a:t>
            </a:r>
            <a:r>
              <a:rPr lang="it-IT" dirty="0" smtClean="0"/>
              <a:t> (and </a:t>
            </a:r>
            <a:r>
              <a:rPr lang="it-IT" dirty="0" err="1" smtClean="0"/>
              <a:t>what</a:t>
            </a:r>
            <a:r>
              <a:rPr lang="it-IT" dirty="0" smtClean="0"/>
              <a:t> </a:t>
            </a:r>
            <a:r>
              <a:rPr lang="it-IT" dirty="0" err="1" smtClean="0"/>
              <a:t>not</a:t>
            </a:r>
            <a:r>
              <a:rPr lang="it-IT" dirty="0" smtClean="0"/>
              <a:t>)</a:t>
            </a:r>
            <a:endParaRPr lang="it-IT" dirty="0"/>
          </a:p>
          <a:p>
            <a:pPr marL="457200" indent="-457200">
              <a:buFont typeface="Arial" panose="020B0604020202020204" pitchFamily="34" charset="0"/>
              <a:buChar char="•"/>
            </a:pPr>
            <a:r>
              <a:rPr lang="it-IT" dirty="0" smtClean="0"/>
              <a:t>Relate </a:t>
            </a:r>
            <a:r>
              <a:rPr lang="it-IT" dirty="0" err="1" smtClean="0"/>
              <a:t>conclusions</a:t>
            </a:r>
            <a:r>
              <a:rPr lang="it-IT" dirty="0" smtClean="0"/>
              <a:t> to the </a:t>
            </a:r>
            <a:r>
              <a:rPr lang="it-IT" dirty="0" err="1" smtClean="0"/>
              <a:t>parameters</a:t>
            </a:r>
            <a:endParaRPr lang="it-IT" dirty="0" smtClean="0"/>
          </a:p>
          <a:p>
            <a:pPr marL="457200" indent="-457200">
              <a:buFont typeface="Arial" panose="020B0604020202020204" pitchFamily="34" charset="0"/>
              <a:buChar char="•"/>
            </a:pPr>
            <a:r>
              <a:rPr lang="it-IT" dirty="0" smtClean="0"/>
              <a:t>… </a:t>
            </a:r>
            <a:r>
              <a:rPr lang="it-IT" dirty="0" err="1" smtClean="0"/>
              <a:t>Accept</a:t>
            </a:r>
            <a:r>
              <a:rPr lang="it-IT" dirty="0" smtClean="0"/>
              <a:t> </a:t>
            </a:r>
            <a:r>
              <a:rPr lang="it-IT" dirty="0" err="1" smtClean="0"/>
              <a:t>that</a:t>
            </a:r>
            <a:r>
              <a:rPr lang="it-IT" dirty="0" smtClean="0"/>
              <a:t> a </a:t>
            </a:r>
            <a:r>
              <a:rPr lang="it-IT" dirty="0" err="1" smtClean="0"/>
              <a:t>degree</a:t>
            </a:r>
            <a:r>
              <a:rPr lang="it-IT" dirty="0" smtClean="0"/>
              <a:t> of </a:t>
            </a:r>
            <a:r>
              <a:rPr lang="it-IT" dirty="0" err="1" smtClean="0"/>
              <a:t>approximation</a:t>
            </a:r>
            <a:r>
              <a:rPr lang="it-IT" dirty="0" smtClean="0"/>
              <a:t> </a:t>
            </a:r>
            <a:r>
              <a:rPr lang="it-IT" dirty="0" err="1" smtClean="0"/>
              <a:t>is</a:t>
            </a:r>
            <a:r>
              <a:rPr lang="it-IT" dirty="0" smtClean="0"/>
              <a:t> </a:t>
            </a:r>
            <a:r>
              <a:rPr lang="it-IT" dirty="0" err="1" smtClean="0"/>
              <a:t>inevitable</a:t>
            </a:r>
            <a:endParaRPr lang="it-IT" dirty="0" smtClean="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11</a:t>
            </a:fld>
            <a:endParaRPr lang="it-IT" dirty="0"/>
          </a:p>
        </p:txBody>
      </p:sp>
      <p:sp>
        <p:nvSpPr>
          <p:cNvPr id="7" name="Segnaposto testo 6"/>
          <p:cNvSpPr>
            <a:spLocks noGrp="1"/>
          </p:cNvSpPr>
          <p:nvPr>
            <p:ph type="body" sz="quarter" idx="13"/>
          </p:nvPr>
        </p:nvSpPr>
        <p:spPr/>
        <p:txBody>
          <a:bodyPr/>
          <a:lstStyle/>
          <a:p>
            <a:r>
              <a:rPr lang="it-IT" dirty="0" smtClean="0"/>
              <a:t>(</a:t>
            </a:r>
            <a:r>
              <a:rPr lang="it-IT" dirty="0" err="1" smtClean="0"/>
              <a:t>specific</a:t>
            </a:r>
            <a:r>
              <a:rPr lang="it-IT" dirty="0" smtClean="0"/>
              <a:t> corpora </a:t>
            </a:r>
            <a:r>
              <a:rPr lang="it-IT" dirty="0" smtClean="0">
                <a:sym typeface="Wingdings" panose="05000000000000000000" pitchFamily="2" charset="2"/>
              </a:rPr>
              <a:t> </a:t>
            </a:r>
            <a:r>
              <a:rPr lang="it-IT" dirty="0" err="1" smtClean="0">
                <a:sym typeface="Wingdings" panose="05000000000000000000" pitchFamily="2" charset="2"/>
              </a:rPr>
              <a:t>specific</a:t>
            </a:r>
            <a:r>
              <a:rPr lang="it-IT" dirty="0" smtClean="0">
                <a:sym typeface="Wingdings" panose="05000000000000000000" pitchFamily="2" charset="2"/>
              </a:rPr>
              <a:t> </a:t>
            </a:r>
            <a:r>
              <a:rPr lang="it-IT" dirty="0" err="1" smtClean="0">
                <a:sym typeface="Wingdings" panose="05000000000000000000" pitchFamily="2" charset="2"/>
              </a:rPr>
              <a:t>claims</a:t>
            </a:r>
            <a:r>
              <a:rPr lang="it-IT" dirty="0" smtClean="0"/>
              <a:t>)</a:t>
            </a:r>
            <a:endParaRPr lang="it-IT" dirty="0"/>
          </a:p>
        </p:txBody>
      </p:sp>
    </p:spTree>
    <p:extLst>
      <p:ext uri="{BB962C8B-B14F-4D97-AF65-F5344CB8AC3E}">
        <p14:creationId xmlns:p14="http://schemas.microsoft.com/office/powerpoint/2010/main" val="119814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Small corpora?</a:t>
            </a:r>
            <a:endParaRPr lang="it-IT" dirty="0"/>
          </a:p>
        </p:txBody>
      </p:sp>
      <p:sp>
        <p:nvSpPr>
          <p:cNvPr id="3" name="Segnaposto contenuto 2"/>
          <p:cNvSpPr>
            <a:spLocks noGrp="1"/>
          </p:cNvSpPr>
          <p:nvPr>
            <p:ph idx="1"/>
          </p:nvPr>
        </p:nvSpPr>
        <p:spPr>
          <a:xfrm>
            <a:off x="1440000" y="2393999"/>
            <a:ext cx="6562800" cy="3912345"/>
          </a:xfrm>
        </p:spPr>
        <p:txBody>
          <a:bodyPr>
            <a:normAutofit fontScale="55000" lnSpcReduction="20000"/>
          </a:bodyPr>
          <a:lstStyle/>
          <a:p>
            <a:r>
              <a:rPr lang="it-IT" dirty="0" err="1" smtClean="0"/>
              <a:t>Many</a:t>
            </a:r>
            <a:r>
              <a:rPr lang="it-IT" dirty="0" smtClean="0"/>
              <a:t> </a:t>
            </a:r>
            <a:r>
              <a:rPr lang="it-IT" dirty="0" err="1"/>
              <a:t>successful</a:t>
            </a:r>
            <a:r>
              <a:rPr lang="it-IT" dirty="0"/>
              <a:t> </a:t>
            </a:r>
            <a:r>
              <a:rPr lang="it-IT" dirty="0" err="1"/>
              <a:t>available</a:t>
            </a:r>
            <a:r>
              <a:rPr lang="it-IT" dirty="0"/>
              <a:t> </a:t>
            </a:r>
            <a:r>
              <a:rPr lang="it-IT" dirty="0" smtClean="0"/>
              <a:t>corpora </a:t>
            </a:r>
            <a:r>
              <a:rPr lang="it-IT" dirty="0"/>
              <a:t>in </a:t>
            </a:r>
            <a:r>
              <a:rPr lang="it-IT" dirty="0" err="1"/>
              <a:t>studies</a:t>
            </a:r>
            <a:r>
              <a:rPr lang="it-IT" dirty="0"/>
              <a:t> on domain-</a:t>
            </a:r>
            <a:r>
              <a:rPr lang="it-IT" dirty="0" err="1"/>
              <a:t>specific</a:t>
            </a:r>
            <a:r>
              <a:rPr lang="it-IT" dirty="0"/>
              <a:t> </a:t>
            </a:r>
            <a:r>
              <a:rPr lang="it-IT" dirty="0" err="1" smtClean="0"/>
              <a:t>language</a:t>
            </a:r>
            <a:endParaRPr lang="it-IT" dirty="0" smtClean="0"/>
          </a:p>
          <a:p>
            <a:pPr lvl="1"/>
            <a:r>
              <a:rPr lang="it-IT" dirty="0" smtClean="0"/>
              <a:t>e.g</a:t>
            </a:r>
            <a:r>
              <a:rPr lang="it-IT" dirty="0"/>
              <a:t>. MICASE, </a:t>
            </a:r>
            <a:r>
              <a:rPr lang="it-IT" dirty="0" smtClean="0"/>
              <a:t>SCIELF for </a:t>
            </a:r>
            <a:r>
              <a:rPr lang="it-IT" dirty="0" err="1" smtClean="0"/>
              <a:t>spoken</a:t>
            </a:r>
            <a:r>
              <a:rPr lang="it-IT" dirty="0" smtClean="0"/>
              <a:t> </a:t>
            </a:r>
            <a:r>
              <a:rPr lang="it-IT" dirty="0" err="1" smtClean="0"/>
              <a:t>academic</a:t>
            </a:r>
            <a:r>
              <a:rPr lang="it-IT" dirty="0" smtClean="0"/>
              <a:t> </a:t>
            </a:r>
            <a:r>
              <a:rPr lang="it-IT" dirty="0" err="1" smtClean="0"/>
              <a:t>discourse</a:t>
            </a:r>
            <a:endParaRPr lang="it-IT" dirty="0"/>
          </a:p>
          <a:p>
            <a:r>
              <a:rPr lang="it-IT" dirty="0" err="1" smtClean="0"/>
              <a:t>But</a:t>
            </a:r>
            <a:r>
              <a:rPr lang="it-IT" dirty="0" smtClean="0"/>
              <a:t> a </a:t>
            </a:r>
            <a:r>
              <a:rPr lang="it-IT" dirty="0" err="1" smtClean="0"/>
              <a:t>wealth</a:t>
            </a:r>
            <a:r>
              <a:rPr lang="it-IT" dirty="0" smtClean="0"/>
              <a:t> of ad </a:t>
            </a:r>
            <a:r>
              <a:rPr lang="it-IT" dirty="0"/>
              <a:t>hoc /DIY </a:t>
            </a:r>
            <a:r>
              <a:rPr lang="it-IT" dirty="0" smtClean="0"/>
              <a:t>corpora (</a:t>
            </a:r>
            <a:r>
              <a:rPr lang="it-IT" dirty="0" err="1" smtClean="0"/>
              <a:t>not</a:t>
            </a:r>
            <a:r>
              <a:rPr lang="it-IT" dirty="0" smtClean="0"/>
              <a:t> </a:t>
            </a:r>
            <a:r>
              <a:rPr lang="it-IT" dirty="0" err="1" smtClean="0"/>
              <a:t>usually</a:t>
            </a:r>
            <a:r>
              <a:rPr lang="it-IT" dirty="0" smtClean="0"/>
              <a:t> for open </a:t>
            </a:r>
            <a:r>
              <a:rPr lang="it-IT" dirty="0" err="1" smtClean="0"/>
              <a:t>access</a:t>
            </a:r>
            <a:r>
              <a:rPr lang="it-IT" dirty="0" smtClean="0"/>
              <a:t>)</a:t>
            </a:r>
            <a:endParaRPr lang="it-IT" dirty="0"/>
          </a:p>
          <a:p>
            <a:pPr marL="1200150" lvl="1" indent="-457200">
              <a:buFont typeface="Arial" panose="020B0604020202020204" pitchFamily="34" charset="0"/>
              <a:buChar char="•"/>
            </a:pPr>
            <a:r>
              <a:rPr lang="it-IT" dirty="0" smtClean="0">
                <a:sym typeface="Wingdings" panose="05000000000000000000" pitchFamily="2" charset="2"/>
              </a:rPr>
              <a:t> </a:t>
            </a:r>
            <a:r>
              <a:rPr lang="it-IT" dirty="0" err="1" smtClean="0"/>
              <a:t>Need</a:t>
            </a:r>
            <a:r>
              <a:rPr lang="it-IT" dirty="0" smtClean="0"/>
              <a:t> </a:t>
            </a:r>
            <a:r>
              <a:rPr lang="it-IT" dirty="0"/>
              <a:t>to be </a:t>
            </a:r>
            <a:r>
              <a:rPr lang="it-IT" dirty="0" err="1"/>
              <a:t>familiar</a:t>
            </a:r>
            <a:r>
              <a:rPr lang="it-IT" dirty="0"/>
              <a:t> with </a:t>
            </a:r>
            <a:r>
              <a:rPr lang="it-IT" dirty="0" smtClean="0"/>
              <a:t>text and </a:t>
            </a:r>
            <a:r>
              <a:rPr lang="it-IT" dirty="0" err="1" smtClean="0"/>
              <a:t>context</a:t>
            </a:r>
            <a:r>
              <a:rPr lang="it-IT" dirty="0" smtClean="0"/>
              <a:t>  in DA</a:t>
            </a:r>
          </a:p>
          <a:p>
            <a:pPr marL="1200150" lvl="1" indent="-457200">
              <a:buFont typeface="Arial" panose="020B0604020202020204" pitchFamily="34" charset="0"/>
              <a:buChar char="•"/>
            </a:pPr>
            <a:r>
              <a:rPr lang="en-GB" dirty="0" smtClean="0"/>
              <a:t>They aim at being specific and manageable </a:t>
            </a:r>
            <a:r>
              <a:rPr lang="en-GB" dirty="0"/>
              <a:t>rather than </a:t>
            </a:r>
            <a:r>
              <a:rPr lang="en-GB" dirty="0" smtClean="0"/>
              <a:t>big</a:t>
            </a:r>
          </a:p>
          <a:p>
            <a:pPr marL="1200150" lvl="1" indent="-457200">
              <a:buFont typeface="Arial" panose="020B0604020202020204" pitchFamily="34" charset="0"/>
              <a:buChar char="•"/>
            </a:pPr>
            <a:r>
              <a:rPr lang="en-GB" dirty="0" smtClean="0"/>
              <a:t> not how big is “big”, but </a:t>
            </a:r>
            <a:r>
              <a:rPr lang="en-GB" dirty="0"/>
              <a:t>how specific is </a:t>
            </a:r>
            <a:r>
              <a:rPr lang="en-GB" dirty="0" smtClean="0"/>
              <a:t>“specific”</a:t>
            </a:r>
            <a:endParaRPr lang="it-IT" dirty="0"/>
          </a:p>
          <a:p>
            <a:r>
              <a:rPr lang="it-IT" dirty="0" err="1" smtClean="0"/>
              <a:t>Annotation</a:t>
            </a:r>
            <a:r>
              <a:rPr lang="it-IT" dirty="0"/>
              <a:t>: </a:t>
            </a:r>
          </a:p>
          <a:p>
            <a:pPr marL="1200150" lvl="1" indent="-457200">
              <a:buFont typeface="Arial" panose="020B0604020202020204" pitchFamily="34" charset="0"/>
              <a:buChar char="•"/>
            </a:pPr>
            <a:r>
              <a:rPr lang="it-IT" dirty="0" err="1" smtClean="0"/>
              <a:t>Often</a:t>
            </a:r>
            <a:r>
              <a:rPr lang="it-IT" dirty="0" smtClean="0"/>
              <a:t> ad </a:t>
            </a:r>
            <a:r>
              <a:rPr lang="it-IT" dirty="0"/>
              <a:t>hoc </a:t>
            </a:r>
            <a:r>
              <a:rPr lang="it-IT" dirty="0" err="1"/>
              <a:t>annotation</a:t>
            </a:r>
            <a:r>
              <a:rPr lang="it-IT" dirty="0"/>
              <a:t> </a:t>
            </a:r>
            <a:r>
              <a:rPr lang="it-IT" dirty="0" smtClean="0"/>
              <a:t> </a:t>
            </a:r>
            <a:r>
              <a:rPr lang="it-IT" dirty="0" err="1" smtClean="0"/>
              <a:t>too</a:t>
            </a:r>
            <a:r>
              <a:rPr lang="it-IT" dirty="0" smtClean="0"/>
              <a:t> (e.g. </a:t>
            </a:r>
            <a:r>
              <a:rPr lang="it-IT" dirty="0" err="1" smtClean="0"/>
              <a:t>pragmatics</a:t>
            </a:r>
            <a:r>
              <a:rPr lang="it-IT" dirty="0" smtClean="0"/>
              <a:t>/ </a:t>
            </a:r>
            <a:r>
              <a:rPr lang="it-IT" dirty="0" err="1" smtClean="0"/>
              <a:t>discourse</a:t>
            </a:r>
            <a:r>
              <a:rPr lang="it-IT" dirty="0" smtClean="0"/>
              <a:t> </a:t>
            </a:r>
            <a:r>
              <a:rPr lang="it-IT" dirty="0" err="1" smtClean="0"/>
              <a:t>functions</a:t>
            </a:r>
            <a:r>
              <a:rPr lang="it-IT" dirty="0" smtClean="0"/>
              <a:t>/</a:t>
            </a:r>
            <a:r>
              <a:rPr lang="it-IT" dirty="0" err="1" smtClean="0"/>
              <a:t>rhetorical</a:t>
            </a:r>
            <a:r>
              <a:rPr lang="it-IT" dirty="0" smtClean="0"/>
              <a:t> </a:t>
            </a:r>
            <a:r>
              <a:rPr lang="it-IT" dirty="0" err="1" smtClean="0"/>
              <a:t>structures</a:t>
            </a:r>
            <a:r>
              <a:rPr lang="it-IT" dirty="0" smtClean="0"/>
              <a:t>)</a:t>
            </a:r>
          </a:p>
          <a:p>
            <a:r>
              <a:rPr lang="it-IT" dirty="0" smtClean="0"/>
              <a:t>Analysis </a:t>
            </a:r>
          </a:p>
          <a:p>
            <a:pPr marL="1200150" lvl="1" indent="-457200">
              <a:buFont typeface="Arial" panose="020B0604020202020204" pitchFamily="34" charset="0"/>
              <a:buChar char="•"/>
            </a:pPr>
            <a:r>
              <a:rPr lang="it-IT" dirty="0" err="1" smtClean="0"/>
              <a:t>Often</a:t>
            </a:r>
            <a:r>
              <a:rPr lang="it-IT" dirty="0" smtClean="0"/>
              <a:t> </a:t>
            </a:r>
            <a:r>
              <a:rPr lang="it-IT" dirty="0" err="1" smtClean="0"/>
              <a:t>combining</a:t>
            </a:r>
            <a:r>
              <a:rPr lang="it-IT" dirty="0" smtClean="0"/>
              <a:t> data-</a:t>
            </a:r>
            <a:r>
              <a:rPr lang="it-IT" dirty="0" err="1" smtClean="0"/>
              <a:t>driven</a:t>
            </a:r>
            <a:r>
              <a:rPr lang="it-IT" dirty="0" smtClean="0"/>
              <a:t> </a:t>
            </a:r>
            <a:r>
              <a:rPr lang="it-IT" dirty="0"/>
              <a:t>and </a:t>
            </a:r>
            <a:r>
              <a:rPr lang="it-IT" dirty="0" smtClean="0"/>
              <a:t>data-</a:t>
            </a:r>
            <a:r>
              <a:rPr lang="it-IT" dirty="0" err="1" smtClean="0"/>
              <a:t>based</a:t>
            </a:r>
            <a:r>
              <a:rPr lang="it-IT" dirty="0" smtClean="0"/>
              <a:t>  </a:t>
            </a:r>
            <a:r>
              <a:rPr lang="it-IT" dirty="0" err="1" smtClean="0"/>
              <a:t>perspectives</a:t>
            </a:r>
            <a:r>
              <a:rPr lang="it-IT" dirty="0" smtClean="0"/>
              <a:t>/</a:t>
            </a:r>
            <a:r>
              <a:rPr lang="it-IT" dirty="0" err="1" smtClean="0"/>
              <a:t>phases</a:t>
            </a:r>
            <a:endParaRPr lang="it-IT" dirty="0"/>
          </a:p>
          <a:p>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12</a:t>
            </a:fld>
            <a:endParaRPr lang="it-IT" dirty="0"/>
          </a:p>
        </p:txBody>
      </p:sp>
      <p:sp>
        <p:nvSpPr>
          <p:cNvPr id="7" name="Segnaposto testo 6"/>
          <p:cNvSpPr>
            <a:spLocks noGrp="1"/>
          </p:cNvSpPr>
          <p:nvPr>
            <p:ph type="body" sz="quarter" idx="13"/>
          </p:nvPr>
        </p:nvSpPr>
        <p:spPr/>
        <p:txBody>
          <a:bodyPr/>
          <a:lstStyle/>
          <a:p>
            <a:r>
              <a:rPr lang="it-IT" sz="2400" dirty="0" smtClean="0"/>
              <a:t>«Small» (à la Sinclair) </a:t>
            </a:r>
            <a:r>
              <a:rPr lang="it-IT" sz="2400" dirty="0" err="1" smtClean="0"/>
              <a:t>but</a:t>
            </a:r>
            <a:r>
              <a:rPr lang="it-IT" sz="2400" dirty="0" smtClean="0"/>
              <a:t> </a:t>
            </a:r>
            <a:r>
              <a:rPr lang="it-IT" sz="2400" dirty="0" err="1" smtClean="0"/>
              <a:t>not</a:t>
            </a:r>
            <a:r>
              <a:rPr lang="it-IT" sz="2400" dirty="0" smtClean="0"/>
              <a:t> </a:t>
            </a:r>
            <a:r>
              <a:rPr lang="it-IT" sz="2400" dirty="0" err="1" smtClean="0"/>
              <a:t>necessarily</a:t>
            </a:r>
            <a:r>
              <a:rPr lang="it-IT" sz="2400" dirty="0" smtClean="0"/>
              <a:t> </a:t>
            </a:r>
            <a:r>
              <a:rPr lang="it-IT" sz="2400" dirty="0" err="1" smtClean="0"/>
              <a:t>too</a:t>
            </a:r>
            <a:r>
              <a:rPr lang="it-IT" sz="2400" dirty="0" smtClean="0"/>
              <a:t> small</a:t>
            </a:r>
            <a:endParaRPr lang="it-IT" sz="2400" dirty="0"/>
          </a:p>
        </p:txBody>
      </p:sp>
    </p:spTree>
    <p:extLst>
      <p:ext uri="{BB962C8B-B14F-4D97-AF65-F5344CB8AC3E}">
        <p14:creationId xmlns:p14="http://schemas.microsoft.com/office/powerpoint/2010/main" val="3914984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0F8B7D7-B5E3-644D-9856-CC0934E69055}" type="slidenum">
              <a:rPr lang="it-IT" smtClean="0"/>
              <a:pPr/>
              <a:t>13</a:t>
            </a:fld>
            <a:endParaRPr lang="it-IT" dirty="0"/>
          </a:p>
        </p:txBody>
      </p:sp>
      <p:sp>
        <p:nvSpPr>
          <p:cNvPr id="11" name="Rettangolo 10"/>
          <p:cNvSpPr/>
          <p:nvPr/>
        </p:nvSpPr>
        <p:spPr>
          <a:xfrm>
            <a:off x="795298" y="686252"/>
            <a:ext cx="6511206" cy="923330"/>
          </a:xfrm>
          <a:prstGeom prst="rect">
            <a:avLst/>
          </a:prstGeom>
          <a:noFill/>
        </p:spPr>
        <p:txBody>
          <a:bodyPr wrap="none" lIns="91440" tIns="45720" rIns="91440" bIns="45720">
            <a:spAutoFit/>
          </a:bodyPr>
          <a:lstStyle/>
          <a:p>
            <a:pPr algn="ctr"/>
            <a:r>
              <a:rPr lang="it-IT" sz="5400" b="1" cap="none" spc="0" dirty="0" err="1" smtClean="0">
                <a:ln w="22225">
                  <a:solidFill>
                    <a:schemeClr val="accent2"/>
                  </a:solidFill>
                  <a:prstDash val="solid"/>
                </a:ln>
                <a:solidFill>
                  <a:schemeClr val="accent2">
                    <a:lumMod val="40000"/>
                    <a:lumOff val="60000"/>
                  </a:schemeClr>
                </a:solidFill>
                <a:effectLst/>
              </a:rPr>
              <a:t>Centrality</a:t>
            </a:r>
            <a:r>
              <a:rPr lang="it-IT" sz="5400" b="1" cap="none" spc="0" dirty="0" smtClean="0">
                <a:ln w="22225">
                  <a:solidFill>
                    <a:schemeClr val="accent2"/>
                  </a:solidFill>
                  <a:prstDash val="solid"/>
                </a:ln>
                <a:solidFill>
                  <a:schemeClr val="accent2">
                    <a:lumMod val="40000"/>
                    <a:lumOff val="60000"/>
                  </a:schemeClr>
                </a:solidFill>
                <a:effectLst/>
              </a:rPr>
              <a:t> of </a:t>
            </a:r>
            <a:r>
              <a:rPr lang="it-IT" sz="5400" b="1" cap="none" spc="0" dirty="0" err="1" smtClean="0">
                <a:ln w="22225">
                  <a:solidFill>
                    <a:schemeClr val="accent2"/>
                  </a:solidFill>
                  <a:prstDash val="solid"/>
                </a:ln>
                <a:solidFill>
                  <a:schemeClr val="accent2">
                    <a:lumMod val="40000"/>
                    <a:lumOff val="60000"/>
                  </a:schemeClr>
                </a:solidFill>
                <a:effectLst/>
              </a:rPr>
              <a:t>Variation</a:t>
            </a:r>
            <a:endParaRPr lang="it-IT" sz="5400" b="1" cap="none" spc="0" dirty="0">
              <a:ln w="22225">
                <a:solidFill>
                  <a:schemeClr val="accent2"/>
                </a:solidFill>
                <a:prstDash val="solid"/>
              </a:ln>
              <a:solidFill>
                <a:schemeClr val="accent2">
                  <a:lumMod val="40000"/>
                  <a:lumOff val="60000"/>
                </a:schemeClr>
              </a:solidFill>
              <a:effectLst/>
            </a:endParaRPr>
          </a:p>
        </p:txBody>
      </p:sp>
      <p:pic>
        <p:nvPicPr>
          <p:cNvPr id="12" name="Immagin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275" y="1953241"/>
            <a:ext cx="7029450" cy="4210050"/>
          </a:xfrm>
          <a:prstGeom prst="rect">
            <a:avLst/>
          </a:prstGeom>
        </p:spPr>
      </p:pic>
    </p:spTree>
    <p:extLst>
      <p:ext uri="{BB962C8B-B14F-4D97-AF65-F5344CB8AC3E}">
        <p14:creationId xmlns:p14="http://schemas.microsoft.com/office/powerpoint/2010/main" val="1960901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Variation</a:t>
            </a:r>
            <a:endParaRPr lang="it-IT" dirty="0"/>
          </a:p>
        </p:txBody>
      </p:sp>
      <p:sp>
        <p:nvSpPr>
          <p:cNvPr id="3" name="Segnaposto contenuto 2"/>
          <p:cNvSpPr>
            <a:spLocks noGrp="1"/>
          </p:cNvSpPr>
          <p:nvPr>
            <p:ph idx="1"/>
          </p:nvPr>
        </p:nvSpPr>
        <p:spPr/>
        <p:txBody>
          <a:bodyPr>
            <a:normAutofit fontScale="70000" lnSpcReduction="20000"/>
          </a:bodyPr>
          <a:lstStyle/>
          <a:p>
            <a:r>
              <a:rPr lang="en-US" dirty="0" smtClean="0"/>
              <a:t>consolidated </a:t>
            </a:r>
            <a:r>
              <a:rPr lang="en-US" dirty="0"/>
              <a:t>awareness </a:t>
            </a:r>
            <a:r>
              <a:rPr lang="en-US" dirty="0" smtClean="0"/>
              <a:t>in register studies and LSP that </a:t>
            </a:r>
          </a:p>
          <a:p>
            <a:pPr lvl="1"/>
            <a:r>
              <a:rPr lang="en-US" dirty="0" smtClean="0"/>
              <a:t>domain-specific </a:t>
            </a:r>
            <a:r>
              <a:rPr lang="en-US" dirty="0"/>
              <a:t>studies do not only address what characterizes the domain as such, but also variation </a:t>
            </a:r>
            <a:r>
              <a:rPr lang="en-US" b="1" dirty="0">
                <a:effectLst>
                  <a:outerShdw blurRad="38100" dist="38100" dir="2700000" algn="tl">
                    <a:srgbClr val="000000">
                      <a:alpha val="43137"/>
                    </a:srgbClr>
                  </a:outerShdw>
                </a:effectLst>
              </a:rPr>
              <a:t>within</a:t>
            </a:r>
            <a:r>
              <a:rPr lang="en-US" dirty="0"/>
              <a:t> the domain </a:t>
            </a:r>
            <a:r>
              <a:rPr lang="en-US" dirty="0" smtClean="0"/>
              <a:t>itself</a:t>
            </a:r>
          </a:p>
          <a:p>
            <a:endParaRPr lang="en-US" dirty="0"/>
          </a:p>
          <a:p>
            <a:pPr lvl="1"/>
            <a:r>
              <a:rPr lang="en-US" dirty="0" smtClean="0"/>
              <a:t>E.g. </a:t>
            </a:r>
            <a:r>
              <a:rPr lang="en-US" b="1" dirty="0" smtClean="0"/>
              <a:t>Expert-to-expert </a:t>
            </a:r>
            <a:r>
              <a:rPr lang="en-US" b="1" dirty="0"/>
              <a:t>communication</a:t>
            </a:r>
            <a:r>
              <a:rPr lang="en-US" dirty="0"/>
              <a:t> and </a:t>
            </a:r>
            <a:r>
              <a:rPr lang="en-US" b="1" dirty="0"/>
              <a:t>knowledge </a:t>
            </a:r>
            <a:r>
              <a:rPr lang="en-US" b="1" dirty="0" smtClean="0"/>
              <a:t>dissemination</a:t>
            </a:r>
            <a:r>
              <a:rPr lang="en-US" dirty="0" smtClean="0"/>
              <a:t> </a:t>
            </a:r>
            <a:r>
              <a:rPr lang="en-US" dirty="0"/>
              <a:t>may opt </a:t>
            </a:r>
            <a:r>
              <a:rPr lang="en-US" dirty="0" smtClean="0"/>
              <a:t>for:</a:t>
            </a:r>
          </a:p>
          <a:p>
            <a:pPr lvl="2"/>
            <a:r>
              <a:rPr lang="en-US" dirty="0" smtClean="0"/>
              <a:t>Different </a:t>
            </a:r>
            <a:r>
              <a:rPr lang="en-US" dirty="0"/>
              <a:t>communicative </a:t>
            </a:r>
            <a:r>
              <a:rPr lang="en-US" dirty="0" smtClean="0"/>
              <a:t>forms (RAs vs radio news)</a:t>
            </a:r>
          </a:p>
          <a:p>
            <a:pPr lvl="2"/>
            <a:r>
              <a:rPr lang="en-US" dirty="0" smtClean="0"/>
              <a:t>Different rhetorical structures (analogies, code glosses)</a:t>
            </a:r>
          </a:p>
          <a:p>
            <a:pPr lvl="2"/>
            <a:r>
              <a:rPr lang="en-US" dirty="0" smtClean="0"/>
              <a:t>Different </a:t>
            </a:r>
            <a:r>
              <a:rPr lang="en-US" dirty="0" err="1" smtClean="0"/>
              <a:t>lexico</a:t>
            </a:r>
            <a:r>
              <a:rPr lang="en-US" dirty="0" smtClean="0"/>
              <a:t>-grammatical choices (active/passive, terminology and semi-specialized terms)</a:t>
            </a:r>
          </a:p>
          <a:p>
            <a:endParaRPr lang="en-US" dirty="0" smtClean="0"/>
          </a:p>
          <a:p>
            <a:endParaRPr lang="en-US" dirty="0"/>
          </a:p>
          <a:p>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14</a:t>
            </a:fld>
            <a:endParaRPr lang="it-IT" dirty="0"/>
          </a:p>
        </p:txBody>
      </p:sp>
      <p:sp>
        <p:nvSpPr>
          <p:cNvPr id="7" name="Segnaposto testo 6"/>
          <p:cNvSpPr>
            <a:spLocks noGrp="1"/>
          </p:cNvSpPr>
          <p:nvPr>
            <p:ph type="body" sz="quarter" idx="13"/>
          </p:nvPr>
        </p:nvSpPr>
        <p:spPr/>
        <p:txBody>
          <a:bodyPr/>
          <a:lstStyle/>
          <a:p>
            <a:r>
              <a:rPr lang="it-IT" dirty="0" err="1" smtClean="0"/>
              <a:t>Defining</a:t>
            </a:r>
            <a:r>
              <a:rPr lang="it-IT" dirty="0" smtClean="0"/>
              <a:t> the domain and </a:t>
            </a:r>
            <a:r>
              <a:rPr lang="it-IT" dirty="0" err="1" smtClean="0"/>
              <a:t>its</a:t>
            </a:r>
            <a:r>
              <a:rPr lang="it-IT" dirty="0" smtClean="0"/>
              <a:t> </a:t>
            </a:r>
            <a:r>
              <a:rPr lang="it-IT" dirty="0" err="1" smtClean="0"/>
              <a:t>internal</a:t>
            </a:r>
            <a:r>
              <a:rPr lang="it-IT" dirty="0" smtClean="0"/>
              <a:t> </a:t>
            </a:r>
            <a:r>
              <a:rPr lang="it-IT" dirty="0" err="1" smtClean="0"/>
              <a:t>variation</a:t>
            </a:r>
            <a:endParaRPr lang="it-IT" dirty="0"/>
          </a:p>
        </p:txBody>
      </p:sp>
    </p:spTree>
    <p:extLst>
      <p:ext uri="{BB962C8B-B14F-4D97-AF65-F5344CB8AC3E}">
        <p14:creationId xmlns:p14="http://schemas.microsoft.com/office/powerpoint/2010/main" val="2231419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Lexico-grammatical</a:t>
            </a:r>
            <a:r>
              <a:rPr lang="it-IT" dirty="0" smtClean="0"/>
              <a:t> </a:t>
            </a:r>
            <a:r>
              <a:rPr lang="it-IT" dirty="0" err="1" smtClean="0"/>
              <a:t>choices</a:t>
            </a:r>
            <a:endParaRPr lang="it-IT" dirty="0"/>
          </a:p>
        </p:txBody>
      </p:sp>
      <p:sp>
        <p:nvSpPr>
          <p:cNvPr id="3" name="Segnaposto contenuto 2"/>
          <p:cNvSpPr>
            <a:spLocks noGrp="1"/>
          </p:cNvSpPr>
          <p:nvPr>
            <p:ph idx="1"/>
          </p:nvPr>
        </p:nvSpPr>
        <p:spPr/>
        <p:txBody>
          <a:bodyPr>
            <a:normAutofit fontScale="62500" lnSpcReduction="20000"/>
          </a:bodyPr>
          <a:lstStyle/>
          <a:p>
            <a:r>
              <a:rPr lang="en-US" dirty="0" smtClean="0"/>
              <a:t>Discourse approaches to lexis in domain specific uses</a:t>
            </a:r>
          </a:p>
          <a:p>
            <a:endParaRPr lang="en-US" dirty="0"/>
          </a:p>
          <a:p>
            <a:r>
              <a:rPr lang="en-US" dirty="0" smtClean="0"/>
              <a:t>Attention has extended from </a:t>
            </a:r>
          </a:p>
          <a:p>
            <a:r>
              <a:rPr lang="en-US" b="1" dirty="0" smtClean="0"/>
              <a:t>Terminology</a:t>
            </a:r>
            <a:r>
              <a:rPr lang="en-US" dirty="0" smtClean="0"/>
              <a:t> and </a:t>
            </a:r>
            <a:r>
              <a:rPr lang="en-US" b="1" dirty="0" smtClean="0"/>
              <a:t>specialized</a:t>
            </a:r>
            <a:r>
              <a:rPr lang="en-US" dirty="0" smtClean="0"/>
              <a:t> vocabulary</a:t>
            </a:r>
          </a:p>
          <a:p>
            <a:pPr lvl="1"/>
            <a:r>
              <a:rPr lang="en-US" dirty="0" smtClean="0"/>
              <a:t>representing </a:t>
            </a:r>
            <a:r>
              <a:rPr lang="en-US" dirty="0"/>
              <a:t>the basic knowledge structures of a domain </a:t>
            </a:r>
            <a:endParaRPr lang="en-US" dirty="0" smtClean="0"/>
          </a:p>
          <a:p>
            <a:r>
              <a:rPr lang="en-US" dirty="0" smtClean="0"/>
              <a:t>but </a:t>
            </a:r>
            <a:r>
              <a:rPr lang="en-US" dirty="0"/>
              <a:t>also </a:t>
            </a:r>
            <a:r>
              <a:rPr lang="en-US" dirty="0" smtClean="0"/>
              <a:t>specific </a:t>
            </a:r>
            <a:r>
              <a:rPr lang="en-US" dirty="0"/>
              <a:t>uses of </a:t>
            </a:r>
            <a:r>
              <a:rPr lang="en-US" b="1" dirty="0"/>
              <a:t>general</a:t>
            </a:r>
            <a:r>
              <a:rPr lang="en-US" dirty="0"/>
              <a:t> </a:t>
            </a:r>
            <a:r>
              <a:rPr lang="en-US" dirty="0" smtClean="0"/>
              <a:t>language</a:t>
            </a:r>
          </a:p>
          <a:p>
            <a:pPr lvl="1"/>
            <a:r>
              <a:rPr lang="en-US" dirty="0" smtClean="0"/>
              <a:t>these </a:t>
            </a:r>
            <a:r>
              <a:rPr lang="en-US" dirty="0"/>
              <a:t>may point to distinctive ways of organizing discourse, arguing a position or presenting </a:t>
            </a:r>
            <a:r>
              <a:rPr lang="en-US" dirty="0" smtClean="0"/>
              <a:t>knowledge</a:t>
            </a:r>
            <a:endParaRPr lang="en-US" dirty="0"/>
          </a:p>
          <a:p>
            <a:pPr lvl="1"/>
            <a:endParaRPr lang="en-US" dirty="0" smtClean="0"/>
          </a:p>
          <a:p>
            <a:pPr lvl="1" algn="r">
              <a:buFont typeface="Wingdings" panose="05000000000000000000" pitchFamily="2" charset="2"/>
              <a:buChar char="à"/>
            </a:pPr>
            <a:r>
              <a:rPr lang="en-US" dirty="0" smtClean="0">
                <a:effectLst>
                  <a:outerShdw blurRad="38100" dist="38100" dir="2700000" algn="tl">
                    <a:srgbClr val="000000">
                      <a:alpha val="43137"/>
                    </a:srgbClr>
                  </a:outerShdw>
                </a:effectLst>
                <a:sym typeface="Wingdings" panose="05000000000000000000" pitchFamily="2" charset="2"/>
              </a:rPr>
              <a:t>C</a:t>
            </a:r>
            <a:r>
              <a:rPr lang="en-US" dirty="0" smtClean="0">
                <a:effectLst>
                  <a:outerShdw blurRad="38100" dist="38100" dir="2700000" algn="tl">
                    <a:srgbClr val="000000">
                      <a:alpha val="43137"/>
                    </a:srgbClr>
                  </a:outerShdw>
                </a:effectLst>
              </a:rPr>
              <a:t>ase study: the discourse of history</a:t>
            </a:r>
          </a:p>
          <a:p>
            <a:pPr marL="457200" lvl="1" indent="0" algn="r">
              <a:buNone/>
            </a:pPr>
            <a:r>
              <a:rPr lang="en-US" dirty="0" smtClean="0">
                <a:effectLst>
                  <a:outerShdw blurRad="38100" dist="38100" dir="2700000" algn="tl">
                    <a:srgbClr val="000000">
                      <a:alpha val="43137"/>
                    </a:srgbClr>
                  </a:outerShdw>
                </a:effectLst>
                <a:sym typeface="Wingdings" panose="05000000000000000000" pitchFamily="2" charset="2"/>
              </a:rPr>
              <a:t>Semi-specialized and general language</a:t>
            </a:r>
            <a:r>
              <a:rPr lang="en-US" dirty="0" smtClean="0">
                <a:effectLst>
                  <a:outerShdw blurRad="38100" dist="38100" dir="2700000" algn="tl">
                    <a:srgbClr val="000000">
                      <a:alpha val="43137"/>
                    </a:srgbClr>
                  </a:outerShdw>
                </a:effectLst>
              </a:rPr>
              <a:t> </a:t>
            </a:r>
            <a:endParaRPr lang="it-IT" dirty="0">
              <a:effectLst>
                <a:outerShdw blurRad="38100" dist="38100" dir="2700000" algn="tl">
                  <a:srgbClr val="000000">
                    <a:alpha val="43137"/>
                  </a:srgbClr>
                </a:outerShdw>
              </a:effectLst>
            </a:endParaRPr>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15</a:t>
            </a:fld>
            <a:endParaRPr lang="it-IT" dirty="0"/>
          </a:p>
        </p:txBody>
      </p:sp>
      <p:sp>
        <p:nvSpPr>
          <p:cNvPr id="7" name="Segnaposto testo 6"/>
          <p:cNvSpPr>
            <a:spLocks noGrp="1"/>
          </p:cNvSpPr>
          <p:nvPr>
            <p:ph type="body" sz="quarter" idx="13"/>
          </p:nvPr>
        </p:nvSpPr>
        <p:spPr/>
        <p:txBody>
          <a:bodyPr/>
          <a:lstStyle/>
          <a:p>
            <a:r>
              <a:rPr lang="it-IT" dirty="0" err="1" smtClean="0"/>
              <a:t>All</a:t>
            </a:r>
            <a:r>
              <a:rPr lang="it-IT" dirty="0" smtClean="0"/>
              <a:t> </a:t>
            </a:r>
            <a:r>
              <a:rPr lang="it-IT" dirty="0" err="1" smtClean="0"/>
              <a:t>areas</a:t>
            </a:r>
            <a:r>
              <a:rPr lang="it-IT" dirty="0" smtClean="0"/>
              <a:t> </a:t>
            </a:r>
            <a:r>
              <a:rPr lang="it-IT" dirty="0" err="1" smtClean="0"/>
              <a:t>involved</a:t>
            </a:r>
            <a:endParaRPr lang="it-IT" dirty="0"/>
          </a:p>
        </p:txBody>
      </p:sp>
    </p:spTree>
    <p:extLst>
      <p:ext uri="{BB962C8B-B14F-4D97-AF65-F5344CB8AC3E}">
        <p14:creationId xmlns:p14="http://schemas.microsoft.com/office/powerpoint/2010/main" val="2334944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0000" y="286336"/>
            <a:ext cx="7171200" cy="514800"/>
          </a:xfrm>
        </p:spPr>
        <p:txBody>
          <a:bodyPr/>
          <a:lstStyle/>
          <a:p>
            <a:r>
              <a:rPr lang="it-IT" dirty="0" smtClean="0"/>
              <a:t>1) (Semi-) </a:t>
            </a:r>
            <a:r>
              <a:rPr lang="it-IT" dirty="0" err="1" smtClean="0"/>
              <a:t>specialized</a:t>
            </a:r>
            <a:r>
              <a:rPr lang="it-IT" dirty="0" smtClean="0"/>
              <a:t> </a:t>
            </a:r>
            <a:r>
              <a:rPr lang="it-IT" dirty="0" err="1" smtClean="0"/>
              <a:t>lexis</a:t>
            </a:r>
            <a:endParaRPr lang="it-IT" dirty="0"/>
          </a:p>
        </p:txBody>
      </p:sp>
      <p:sp>
        <p:nvSpPr>
          <p:cNvPr id="3" name="Segnaposto contenuto 2"/>
          <p:cNvSpPr>
            <a:spLocks noGrp="1"/>
          </p:cNvSpPr>
          <p:nvPr>
            <p:ph idx="1"/>
          </p:nvPr>
        </p:nvSpPr>
        <p:spPr/>
        <p:txBody>
          <a:bodyPr>
            <a:normAutofit fontScale="25000" lnSpcReduction="20000"/>
          </a:bodyPr>
          <a:lstStyle/>
          <a:p>
            <a:r>
              <a:rPr lang="en-US" sz="7200" dirty="0" smtClean="0"/>
              <a:t>expressions</a:t>
            </a:r>
            <a:r>
              <a:rPr lang="en-US" sz="7200" dirty="0"/>
              <a:t>, either simple or complex, directly or indirectly designating a temporal segment </a:t>
            </a:r>
            <a:r>
              <a:rPr lang="en-GB" sz="7200" dirty="0"/>
              <a:t>(sometimes also “</a:t>
            </a:r>
            <a:r>
              <a:rPr lang="en-GB" sz="7200" dirty="0" err="1"/>
              <a:t>eventonyms</a:t>
            </a:r>
            <a:r>
              <a:rPr lang="en-GB" sz="7200" dirty="0"/>
              <a:t>”)</a:t>
            </a:r>
          </a:p>
          <a:p>
            <a:pPr lvl="1"/>
            <a:r>
              <a:rPr lang="en-US" sz="7000" i="1" dirty="0" smtClean="0">
                <a:solidFill>
                  <a:schemeClr val="accent1"/>
                </a:solidFill>
              </a:rPr>
              <a:t>the </a:t>
            </a:r>
            <a:r>
              <a:rPr lang="en-US" sz="7000" i="1" dirty="0" err="1" smtClean="0">
                <a:solidFill>
                  <a:schemeClr val="accent1"/>
                </a:solidFill>
              </a:rPr>
              <a:t>Reinassance</a:t>
            </a:r>
            <a:r>
              <a:rPr lang="en-US" sz="7000" dirty="0" smtClean="0">
                <a:solidFill>
                  <a:schemeClr val="accent1"/>
                </a:solidFill>
              </a:rPr>
              <a:t>, </a:t>
            </a:r>
            <a:r>
              <a:rPr lang="en-GB" sz="7000" i="1" dirty="0">
                <a:solidFill>
                  <a:schemeClr val="accent1"/>
                </a:solidFill>
              </a:rPr>
              <a:t>the </a:t>
            </a:r>
            <a:r>
              <a:rPr lang="en-GB" sz="7000" i="1" dirty="0" smtClean="0">
                <a:solidFill>
                  <a:schemeClr val="accent1"/>
                </a:solidFill>
              </a:rPr>
              <a:t>Terror, </a:t>
            </a:r>
            <a:r>
              <a:rPr lang="en-GB" sz="7000" i="1" dirty="0">
                <a:solidFill>
                  <a:schemeClr val="accent1"/>
                </a:solidFill>
              </a:rPr>
              <a:t>the First World War</a:t>
            </a:r>
            <a:endParaRPr lang="en-GB" sz="7000" i="1" dirty="0" smtClean="0">
              <a:solidFill>
                <a:schemeClr val="accent1"/>
              </a:solidFill>
            </a:endParaRPr>
          </a:p>
          <a:p>
            <a:endParaRPr lang="en-GB" sz="7200" dirty="0"/>
          </a:p>
          <a:p>
            <a:r>
              <a:rPr lang="en-GB" sz="7200" dirty="0" smtClean="0"/>
              <a:t>Cultural keywords in history=  </a:t>
            </a:r>
          </a:p>
          <a:p>
            <a:pPr marL="1200150" lvl="1" indent="-457200">
              <a:buFontTx/>
              <a:buChar char="-"/>
            </a:pPr>
            <a:r>
              <a:rPr lang="en-GB" sz="7000" dirty="0" smtClean="0"/>
              <a:t>summary representations of historical debate (</a:t>
            </a:r>
            <a:r>
              <a:rPr lang="en-GB" sz="7000" dirty="0" smtClean="0">
                <a:sym typeface="Wingdings" panose="05000000000000000000" pitchFamily="2" charset="2"/>
              </a:rPr>
              <a:t></a:t>
            </a:r>
            <a:r>
              <a:rPr lang="en-GB" sz="7000" dirty="0" smtClean="0"/>
              <a:t> from </a:t>
            </a:r>
            <a:r>
              <a:rPr lang="en-GB" sz="7000" i="1" dirty="0" smtClean="0">
                <a:solidFill>
                  <a:schemeClr val="accent1"/>
                </a:solidFill>
              </a:rPr>
              <a:t>The Great War</a:t>
            </a:r>
            <a:r>
              <a:rPr lang="en-GB" sz="7000" dirty="0" smtClean="0"/>
              <a:t> to </a:t>
            </a:r>
            <a:r>
              <a:rPr lang="en-GB" sz="7000" dirty="0" smtClean="0">
                <a:solidFill>
                  <a:schemeClr val="accent1"/>
                </a:solidFill>
              </a:rPr>
              <a:t>the </a:t>
            </a:r>
            <a:r>
              <a:rPr lang="en-GB" sz="7000" i="1" dirty="0" smtClean="0">
                <a:solidFill>
                  <a:schemeClr val="accent1"/>
                </a:solidFill>
              </a:rPr>
              <a:t>First World War</a:t>
            </a:r>
            <a:r>
              <a:rPr lang="en-GB" sz="7000" dirty="0" smtClean="0"/>
              <a:t>)</a:t>
            </a:r>
          </a:p>
          <a:p>
            <a:pPr marL="1200150" lvl="1" indent="-457200">
              <a:buFontTx/>
              <a:buChar char="-"/>
            </a:pPr>
            <a:r>
              <a:rPr lang="en-GB" sz="7000" dirty="0" smtClean="0"/>
              <a:t> involving often largely shared evaluative meanings + elements of the “</a:t>
            </a:r>
            <a:r>
              <a:rPr lang="en-GB" sz="6600" dirty="0" smtClean="0"/>
              <a:t>cultural </a:t>
            </a:r>
            <a:r>
              <a:rPr lang="en-GB" sz="6600" dirty="0" err="1" smtClean="0"/>
              <a:t>chronotope</a:t>
            </a:r>
            <a:r>
              <a:rPr lang="en-GB" sz="6600" dirty="0" smtClean="0"/>
              <a:t>” (</a:t>
            </a:r>
            <a:r>
              <a:rPr lang="en-GB" sz="6000" dirty="0" smtClean="0">
                <a:solidFill>
                  <a:schemeClr val="bg1">
                    <a:lumMod val="50000"/>
                  </a:schemeClr>
                </a:solidFill>
              </a:rPr>
              <a:t>Agha </a:t>
            </a:r>
            <a:r>
              <a:rPr lang="en-GB" sz="6000" dirty="0">
                <a:solidFill>
                  <a:schemeClr val="bg1">
                    <a:lumMod val="50000"/>
                  </a:schemeClr>
                </a:solidFill>
              </a:rPr>
              <a:t>2007</a:t>
            </a:r>
            <a:r>
              <a:rPr lang="en-GB" sz="7000" dirty="0" smtClean="0"/>
              <a:t> </a:t>
            </a:r>
          </a:p>
          <a:p>
            <a:r>
              <a:rPr lang="en-US" sz="7200" dirty="0" smtClean="0"/>
              <a:t> </a:t>
            </a:r>
            <a:r>
              <a:rPr lang="en-US" sz="7200" dirty="0"/>
              <a:t>“proper nouns” only within a specific communicative </a:t>
            </a:r>
            <a:r>
              <a:rPr lang="en-US" sz="7200" dirty="0" smtClean="0"/>
              <a:t>space</a:t>
            </a:r>
          </a:p>
          <a:p>
            <a:pPr lvl="1"/>
            <a:r>
              <a:rPr lang="en-US" sz="7000" dirty="0" smtClean="0"/>
              <a:t>historical </a:t>
            </a:r>
            <a:r>
              <a:rPr lang="en-US" sz="7000" dirty="0"/>
              <a:t>and geographical context </a:t>
            </a:r>
            <a:r>
              <a:rPr lang="en-US" sz="7000" dirty="0" smtClean="0"/>
              <a:t>(discursive memory) </a:t>
            </a:r>
          </a:p>
          <a:p>
            <a:pPr lvl="1"/>
            <a:r>
              <a:rPr lang="en-US" sz="6400" i="1" dirty="0" smtClean="0">
                <a:solidFill>
                  <a:schemeClr val="accent1"/>
                </a:solidFill>
              </a:rPr>
              <a:t>September 11</a:t>
            </a:r>
            <a:r>
              <a:rPr lang="en-US" sz="6400" i="1" baseline="30000" dirty="0" smtClean="0">
                <a:solidFill>
                  <a:schemeClr val="accent1"/>
                </a:solidFill>
              </a:rPr>
              <a:t>th</a:t>
            </a:r>
          </a:p>
          <a:p>
            <a:pPr marL="1200150" lvl="1" indent="-457200">
              <a:buFontTx/>
              <a:buChar char="-"/>
            </a:pPr>
            <a:r>
              <a:rPr lang="en-US" sz="6400" dirty="0" smtClean="0"/>
              <a:t>1973 </a:t>
            </a:r>
            <a:r>
              <a:rPr lang="en-US" sz="6400" dirty="0"/>
              <a:t>Chilean coup </a:t>
            </a:r>
            <a:r>
              <a:rPr lang="en-US" sz="6400" dirty="0" smtClean="0"/>
              <a:t>d’état   </a:t>
            </a:r>
            <a:r>
              <a:rPr lang="en-US" sz="6400" dirty="0" smtClean="0">
                <a:sym typeface="Wingdings" panose="05000000000000000000" pitchFamily="2" charset="2"/>
              </a:rPr>
              <a:t> </a:t>
            </a:r>
            <a:r>
              <a:rPr lang="en-US" sz="6400" dirty="0" smtClean="0"/>
              <a:t>2001 The twin towers </a:t>
            </a:r>
            <a:r>
              <a:rPr lang="en-US" sz="6400" dirty="0" smtClean="0">
                <a:sym typeface="Wingdings" panose="05000000000000000000" pitchFamily="2" charset="2"/>
              </a:rPr>
              <a:t> </a:t>
            </a:r>
            <a:r>
              <a:rPr lang="en-US" sz="6400" dirty="0" smtClean="0"/>
              <a:t>metaphorically </a:t>
            </a:r>
            <a:r>
              <a:rPr lang="en-US" sz="6400" dirty="0"/>
              <a:t>extended to other contexts </a:t>
            </a:r>
            <a:r>
              <a:rPr lang="en-US" sz="6400" dirty="0">
                <a:solidFill>
                  <a:schemeClr val="accent1"/>
                </a:solidFill>
              </a:rPr>
              <a:t>(the 11th of September in London</a:t>
            </a:r>
            <a:r>
              <a:rPr lang="en-US" sz="6400" dirty="0" smtClean="0">
                <a:solidFill>
                  <a:schemeClr val="accent1"/>
                </a:solidFill>
              </a:rPr>
              <a:t>)</a:t>
            </a:r>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16</a:t>
            </a:fld>
            <a:endParaRPr lang="it-IT" dirty="0"/>
          </a:p>
        </p:txBody>
      </p:sp>
      <p:sp>
        <p:nvSpPr>
          <p:cNvPr id="7" name="Segnaposto testo 6"/>
          <p:cNvSpPr>
            <a:spLocks noGrp="1"/>
          </p:cNvSpPr>
          <p:nvPr>
            <p:ph type="body" sz="quarter" idx="13"/>
          </p:nvPr>
        </p:nvSpPr>
        <p:spPr>
          <a:xfrm>
            <a:off x="1479328" y="1068543"/>
            <a:ext cx="7171200" cy="327600"/>
          </a:xfrm>
        </p:spPr>
        <p:txBody>
          <a:bodyPr/>
          <a:lstStyle/>
          <a:p>
            <a:r>
              <a:rPr lang="it-IT" dirty="0" err="1" smtClean="0"/>
              <a:t>Chrononyms</a:t>
            </a:r>
            <a:r>
              <a:rPr lang="it-IT" dirty="0" smtClean="0"/>
              <a:t> </a:t>
            </a:r>
          </a:p>
          <a:p>
            <a:r>
              <a:rPr lang="it-IT" sz="2000" dirty="0" smtClean="0"/>
              <a:t>(</a:t>
            </a:r>
            <a:r>
              <a:rPr lang="it-IT" sz="2000" dirty="0" err="1" smtClean="0">
                <a:sym typeface="Wingdings" panose="05000000000000000000" pitchFamily="2" charset="2"/>
              </a:rPr>
              <a:t>central</a:t>
            </a:r>
            <a:r>
              <a:rPr lang="it-IT" sz="2000" dirty="0" smtClean="0">
                <a:sym typeface="Wingdings" panose="05000000000000000000" pitchFamily="2" charset="2"/>
              </a:rPr>
              <a:t> to the </a:t>
            </a:r>
            <a:r>
              <a:rPr lang="it-IT" sz="2000" dirty="0" err="1" smtClean="0">
                <a:sym typeface="Wingdings" panose="05000000000000000000" pitchFamily="2" charset="2"/>
              </a:rPr>
              <a:t>knowledge</a:t>
            </a:r>
            <a:r>
              <a:rPr lang="it-IT" sz="2000" dirty="0" smtClean="0">
                <a:sym typeface="Wingdings" panose="05000000000000000000" pitchFamily="2" charset="2"/>
              </a:rPr>
              <a:t> </a:t>
            </a:r>
            <a:r>
              <a:rPr lang="it-IT" sz="2000" dirty="0" err="1" smtClean="0">
                <a:sym typeface="Wingdings" panose="05000000000000000000" pitchFamily="2" charset="2"/>
              </a:rPr>
              <a:t>system</a:t>
            </a:r>
            <a:r>
              <a:rPr lang="it-IT" sz="2000" dirty="0" smtClean="0">
                <a:sym typeface="Wingdings" panose="05000000000000000000" pitchFamily="2" charset="2"/>
              </a:rPr>
              <a:t> of the domain)</a:t>
            </a:r>
            <a:endParaRPr lang="it-IT" sz="2000" dirty="0"/>
          </a:p>
        </p:txBody>
      </p:sp>
    </p:spTree>
    <p:extLst>
      <p:ext uri="{BB962C8B-B14F-4D97-AF65-F5344CB8AC3E}">
        <p14:creationId xmlns:p14="http://schemas.microsoft.com/office/powerpoint/2010/main" val="1152982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Specialized</a:t>
            </a:r>
            <a:r>
              <a:rPr lang="it-IT" dirty="0" smtClean="0"/>
              <a:t> </a:t>
            </a:r>
            <a:r>
              <a:rPr lang="it-IT" dirty="0" err="1" smtClean="0"/>
              <a:t>phraseology</a:t>
            </a:r>
            <a:endParaRPr lang="it-IT" dirty="0"/>
          </a:p>
        </p:txBody>
      </p:sp>
      <p:sp>
        <p:nvSpPr>
          <p:cNvPr id="3" name="Segnaposto contenuto 2"/>
          <p:cNvSpPr>
            <a:spLocks noGrp="1"/>
          </p:cNvSpPr>
          <p:nvPr>
            <p:ph idx="1"/>
          </p:nvPr>
        </p:nvSpPr>
        <p:spPr/>
        <p:txBody>
          <a:bodyPr>
            <a:noAutofit/>
          </a:bodyPr>
          <a:lstStyle/>
          <a:p>
            <a:r>
              <a:rPr lang="en-US" sz="2000" dirty="0" smtClean="0"/>
              <a:t>Generic </a:t>
            </a:r>
            <a:r>
              <a:rPr lang="en-US" sz="2000" dirty="0"/>
              <a:t>nouns often enter into phraseological </a:t>
            </a:r>
            <a:r>
              <a:rPr lang="en-US" sz="2000" dirty="0" smtClean="0"/>
              <a:t>combinations </a:t>
            </a:r>
          </a:p>
          <a:p>
            <a:pPr lvl="1"/>
            <a:r>
              <a:rPr lang="en-US" sz="2000" dirty="0" smtClean="0"/>
              <a:t>e.g. pairing </a:t>
            </a:r>
            <a:r>
              <a:rPr lang="en-US" sz="2000" dirty="0"/>
              <a:t>with numerals (</a:t>
            </a:r>
            <a:r>
              <a:rPr lang="en-US" sz="2000" i="1" dirty="0">
                <a:solidFill>
                  <a:schemeClr val="accent1"/>
                </a:solidFill>
              </a:rPr>
              <a:t>seventeenth century, twelfth century</a:t>
            </a:r>
            <a:r>
              <a:rPr lang="en-US" sz="2000" dirty="0"/>
              <a:t>) or identifiers (</a:t>
            </a:r>
            <a:r>
              <a:rPr lang="en-US" sz="2000" i="1" dirty="0">
                <a:solidFill>
                  <a:schemeClr val="accent1"/>
                </a:solidFill>
              </a:rPr>
              <a:t>Churchill </a:t>
            </a:r>
            <a:r>
              <a:rPr lang="en-US" sz="2000" i="1" dirty="0" smtClean="0">
                <a:solidFill>
                  <a:schemeClr val="accent1"/>
                </a:solidFill>
              </a:rPr>
              <a:t>years, Elizabethan England</a:t>
            </a:r>
            <a:r>
              <a:rPr lang="en-US" sz="2000" dirty="0" smtClean="0"/>
              <a:t>)</a:t>
            </a:r>
          </a:p>
          <a:p>
            <a:pPr marL="457200" lvl="1" indent="0">
              <a:buNone/>
            </a:pPr>
            <a:r>
              <a:rPr lang="en-US" sz="1800" dirty="0" smtClean="0">
                <a:sym typeface="Wingdings" panose="05000000000000000000" pitchFamily="2" charset="2"/>
              </a:rPr>
              <a:t> </a:t>
            </a:r>
            <a:r>
              <a:rPr lang="en-US" sz="1800" dirty="0" smtClean="0"/>
              <a:t>general </a:t>
            </a:r>
            <a:r>
              <a:rPr lang="en-US" sz="1800" dirty="0"/>
              <a:t>elements </a:t>
            </a:r>
            <a:r>
              <a:rPr lang="en-US" sz="1800" dirty="0" smtClean="0"/>
              <a:t> </a:t>
            </a:r>
            <a:r>
              <a:rPr lang="en-US" sz="1800" dirty="0"/>
              <a:t>	</a:t>
            </a:r>
            <a:r>
              <a:rPr lang="en-US" sz="1800" dirty="0" smtClean="0"/>
              <a:t>(potentially identifying  </a:t>
            </a:r>
            <a:r>
              <a:rPr lang="en-US" sz="1800" dirty="0"/>
              <a:t>temporal </a:t>
            </a:r>
            <a:r>
              <a:rPr lang="en-US" sz="1800" dirty="0" smtClean="0"/>
              <a:t>sequences/segments) + specific indices (epitomizing/synthesizing </a:t>
            </a:r>
            <a:r>
              <a:rPr lang="en-US" sz="1800" dirty="0"/>
              <a:t>specific historical </a:t>
            </a:r>
            <a:r>
              <a:rPr lang="en-US" sz="1800" dirty="0" smtClean="0"/>
              <a:t>moments)</a:t>
            </a:r>
          </a:p>
          <a:p>
            <a:pPr marL="457200" indent="-457200">
              <a:buFont typeface="Wingdings" panose="05000000000000000000" pitchFamily="2" charset="2"/>
              <a:buChar char="à"/>
            </a:pPr>
            <a:r>
              <a:rPr lang="en-US" sz="2000" dirty="0" smtClean="0"/>
              <a:t>interpretative </a:t>
            </a:r>
            <a:r>
              <a:rPr lang="en-US" sz="2000" dirty="0"/>
              <a:t>and evaluative functions of </a:t>
            </a:r>
            <a:r>
              <a:rPr lang="en-US" sz="2000" dirty="0" err="1" smtClean="0"/>
              <a:t>chrononyms</a:t>
            </a:r>
            <a:r>
              <a:rPr lang="en-US" sz="2000" dirty="0" smtClean="0"/>
              <a:t> (sometimes explicit)</a:t>
            </a:r>
          </a:p>
          <a:p>
            <a:pPr marL="1200150" lvl="1" indent="-457200">
              <a:buFont typeface="Wingdings" panose="05000000000000000000" pitchFamily="2" charset="2"/>
              <a:buChar char="à"/>
            </a:pPr>
            <a:r>
              <a:rPr lang="en-US" sz="1800" i="1" dirty="0" smtClean="0">
                <a:solidFill>
                  <a:schemeClr val="accent1"/>
                </a:solidFill>
              </a:rPr>
              <a:t>the </a:t>
            </a:r>
            <a:r>
              <a:rPr lang="en-US" sz="1800" i="1" dirty="0">
                <a:solidFill>
                  <a:schemeClr val="accent1"/>
                </a:solidFill>
              </a:rPr>
              <a:t>Golden Age, the gilded Age, the Great </a:t>
            </a:r>
            <a:r>
              <a:rPr lang="en-US" sz="1800" i="1" dirty="0" smtClean="0">
                <a:solidFill>
                  <a:schemeClr val="accent1"/>
                </a:solidFill>
              </a:rPr>
              <a:t>Depression</a:t>
            </a:r>
            <a:endParaRPr lang="en-US" sz="1800" dirty="0">
              <a:solidFill>
                <a:schemeClr val="accent1"/>
              </a:solidFill>
            </a:endParaRPr>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17</a:t>
            </a:fld>
            <a:endParaRPr lang="it-IT" dirty="0"/>
          </a:p>
        </p:txBody>
      </p:sp>
      <p:sp>
        <p:nvSpPr>
          <p:cNvPr id="7" name="Segnaposto testo 6"/>
          <p:cNvSpPr>
            <a:spLocks noGrp="1"/>
          </p:cNvSpPr>
          <p:nvPr>
            <p:ph type="body" sz="quarter" idx="13"/>
          </p:nvPr>
        </p:nvSpPr>
        <p:spPr/>
        <p:txBody>
          <a:bodyPr/>
          <a:lstStyle/>
          <a:p>
            <a:r>
              <a:rPr lang="it-IT" dirty="0" err="1" smtClean="0"/>
              <a:t>Combining</a:t>
            </a:r>
            <a:r>
              <a:rPr lang="it-IT" dirty="0" smtClean="0"/>
              <a:t> general and </a:t>
            </a:r>
            <a:r>
              <a:rPr lang="it-IT" dirty="0" err="1" smtClean="0"/>
              <a:t>specific</a:t>
            </a:r>
            <a:r>
              <a:rPr lang="it-IT" dirty="0" smtClean="0"/>
              <a:t> </a:t>
            </a:r>
            <a:endParaRPr lang="it-IT" dirty="0"/>
          </a:p>
        </p:txBody>
      </p:sp>
    </p:spTree>
    <p:extLst>
      <p:ext uri="{BB962C8B-B14F-4D97-AF65-F5344CB8AC3E}">
        <p14:creationId xmlns:p14="http://schemas.microsoft.com/office/powerpoint/2010/main" val="2739791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Textual</a:t>
            </a:r>
            <a:r>
              <a:rPr lang="it-IT" dirty="0" smtClean="0"/>
              <a:t> </a:t>
            </a:r>
            <a:r>
              <a:rPr lang="it-IT" dirty="0" err="1" smtClean="0"/>
              <a:t>functions</a:t>
            </a:r>
            <a:endParaRPr lang="it-IT" dirty="0"/>
          </a:p>
        </p:txBody>
      </p:sp>
      <p:sp>
        <p:nvSpPr>
          <p:cNvPr id="3" name="Segnaposto contenuto 2"/>
          <p:cNvSpPr>
            <a:spLocks noGrp="1"/>
          </p:cNvSpPr>
          <p:nvPr>
            <p:ph idx="1"/>
          </p:nvPr>
        </p:nvSpPr>
        <p:spPr/>
        <p:txBody>
          <a:bodyPr>
            <a:normAutofit fontScale="92500" lnSpcReduction="20000"/>
          </a:bodyPr>
          <a:lstStyle/>
          <a:p>
            <a:pPr marL="457200" indent="-457200">
              <a:buFont typeface="Wingdings" panose="05000000000000000000" pitchFamily="2" charset="2"/>
              <a:buChar char="à"/>
            </a:pPr>
            <a:r>
              <a:rPr lang="en-GB" sz="2000" dirty="0"/>
              <a:t>In textual semantics the nominalization of temporal references turns them into objects of discourse </a:t>
            </a:r>
          </a:p>
          <a:p>
            <a:pPr lvl="1"/>
            <a:r>
              <a:rPr lang="en-GB" sz="2000" dirty="0" smtClean="0"/>
              <a:t>typical </a:t>
            </a:r>
            <a:r>
              <a:rPr lang="en-GB" sz="2000" dirty="0"/>
              <a:t>of the system of </a:t>
            </a:r>
            <a:r>
              <a:rPr lang="en-US" sz="2000" dirty="0"/>
              <a:t>“</a:t>
            </a:r>
            <a:r>
              <a:rPr lang="en-GB" sz="2000" dirty="0"/>
              <a:t>identification</a:t>
            </a:r>
            <a:r>
              <a:rPr lang="en-US" sz="2000" dirty="0"/>
              <a:t>”</a:t>
            </a:r>
            <a:r>
              <a:rPr lang="en-GB" sz="2000" dirty="0"/>
              <a:t> of the </a:t>
            </a:r>
            <a:r>
              <a:rPr lang="en-GB" sz="2000" dirty="0" smtClean="0"/>
              <a:t>participants</a:t>
            </a:r>
          </a:p>
          <a:p>
            <a:pPr lvl="1"/>
            <a:r>
              <a:rPr lang="en-GB" sz="2000" dirty="0" smtClean="0"/>
              <a:t> </a:t>
            </a:r>
            <a:r>
              <a:rPr lang="en-GB" sz="2000" dirty="0"/>
              <a:t>but also of their </a:t>
            </a:r>
            <a:r>
              <a:rPr lang="en-US" sz="2000" dirty="0"/>
              <a:t>“</a:t>
            </a:r>
            <a:r>
              <a:rPr lang="en-GB" sz="2000" dirty="0"/>
              <a:t>classification</a:t>
            </a:r>
            <a:r>
              <a:rPr lang="en-US" sz="2000" dirty="0"/>
              <a:t>” (Martin &amp; Rose 2003: 145-174)</a:t>
            </a:r>
          </a:p>
          <a:p>
            <a:endParaRPr lang="en-US" sz="2000" dirty="0"/>
          </a:p>
          <a:p>
            <a:r>
              <a:rPr lang="en-US" sz="2000" dirty="0"/>
              <a:t> </a:t>
            </a:r>
            <a:r>
              <a:rPr lang="en-US" sz="2000" dirty="0" smtClean="0"/>
              <a:t>“</a:t>
            </a:r>
            <a:r>
              <a:rPr lang="en-US" sz="2000" dirty="0" smtClean="0">
                <a:solidFill>
                  <a:schemeClr val="accent1"/>
                </a:solidFill>
              </a:rPr>
              <a:t>The twentieth century </a:t>
            </a:r>
            <a:r>
              <a:rPr lang="en-US" sz="2000" dirty="0" smtClean="0"/>
              <a:t>[</a:t>
            </a:r>
            <a:r>
              <a:rPr lang="en-US" sz="2000" dirty="0"/>
              <a:t>identification of a temporal setting] </a:t>
            </a:r>
            <a:r>
              <a:rPr lang="en-US" sz="2000" dirty="0" smtClean="0">
                <a:solidFill>
                  <a:schemeClr val="accent1"/>
                </a:solidFill>
              </a:rPr>
              <a:t>was </a:t>
            </a:r>
            <a:r>
              <a:rPr lang="en-US" sz="2000" dirty="0">
                <a:solidFill>
                  <a:schemeClr val="accent1"/>
                </a:solidFill>
              </a:rPr>
              <a:t>an age of </a:t>
            </a:r>
            <a:r>
              <a:rPr lang="en-US" sz="2000" dirty="0" smtClean="0">
                <a:solidFill>
                  <a:schemeClr val="accent1"/>
                </a:solidFill>
              </a:rPr>
              <a:t>extremes </a:t>
            </a:r>
            <a:r>
              <a:rPr lang="en-US" sz="2000" dirty="0" smtClean="0"/>
              <a:t>[</a:t>
            </a:r>
            <a:r>
              <a:rPr lang="en-US" sz="2000" dirty="0"/>
              <a:t>categorization/classification]”</a:t>
            </a:r>
          </a:p>
          <a:p>
            <a:endParaRPr lang="en-US" sz="2000" dirty="0"/>
          </a:p>
          <a:p>
            <a:r>
              <a:rPr lang="en-US" sz="2000" dirty="0"/>
              <a:t>Similar functions are carried out by </a:t>
            </a:r>
            <a:r>
              <a:rPr lang="en-US" sz="2000" dirty="0" smtClean="0"/>
              <a:t>appositions (</a:t>
            </a:r>
            <a:r>
              <a:rPr lang="en-US" sz="2000" i="1" dirty="0">
                <a:solidFill>
                  <a:schemeClr val="accent1"/>
                </a:solidFill>
              </a:rPr>
              <a:t>the twentieth century, an age of extremes</a:t>
            </a:r>
            <a:r>
              <a:rPr lang="en-US" sz="2000" dirty="0" smtClean="0"/>
              <a:t>)</a:t>
            </a:r>
            <a:endParaRPr lang="it-IT" sz="2000" dirty="0"/>
          </a:p>
          <a:p>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18</a:t>
            </a:fld>
            <a:endParaRPr lang="it-IT" dirty="0"/>
          </a:p>
        </p:txBody>
      </p:sp>
      <p:sp>
        <p:nvSpPr>
          <p:cNvPr id="7" name="Segnaposto testo 6"/>
          <p:cNvSpPr>
            <a:spLocks noGrp="1"/>
          </p:cNvSpPr>
          <p:nvPr>
            <p:ph type="body" sz="quarter" idx="13"/>
          </p:nvPr>
        </p:nvSpPr>
        <p:spPr/>
        <p:txBody>
          <a:bodyPr/>
          <a:lstStyle/>
          <a:p>
            <a:r>
              <a:rPr lang="it-IT" sz="2400" dirty="0" err="1" smtClean="0"/>
              <a:t>identification</a:t>
            </a:r>
            <a:r>
              <a:rPr lang="it-IT" sz="2400" dirty="0" smtClean="0"/>
              <a:t> and </a:t>
            </a:r>
            <a:r>
              <a:rPr lang="it-IT" sz="2400" dirty="0" err="1" smtClean="0"/>
              <a:t>classification</a:t>
            </a:r>
            <a:r>
              <a:rPr lang="it-IT" sz="2400" dirty="0" smtClean="0"/>
              <a:t> of </a:t>
            </a:r>
            <a:r>
              <a:rPr lang="it-IT" sz="2400" dirty="0" err="1" smtClean="0"/>
              <a:t>historical</a:t>
            </a:r>
            <a:r>
              <a:rPr lang="it-IT" sz="2400" dirty="0" smtClean="0"/>
              <a:t> </a:t>
            </a:r>
            <a:r>
              <a:rPr lang="it-IT" sz="2400" dirty="0" err="1" smtClean="0"/>
              <a:t>periods</a:t>
            </a:r>
            <a:endParaRPr lang="it-IT" sz="2400" dirty="0"/>
          </a:p>
        </p:txBody>
      </p:sp>
    </p:spTree>
    <p:extLst>
      <p:ext uri="{BB962C8B-B14F-4D97-AF65-F5344CB8AC3E}">
        <p14:creationId xmlns:p14="http://schemas.microsoft.com/office/powerpoint/2010/main" val="3882202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Corpus </a:t>
            </a:r>
            <a:endParaRPr lang="it-IT" dirty="0"/>
          </a:p>
        </p:txBody>
      </p:sp>
      <p:sp>
        <p:nvSpPr>
          <p:cNvPr id="3" name="Segnaposto contenuto 2"/>
          <p:cNvSpPr>
            <a:spLocks noGrp="1"/>
          </p:cNvSpPr>
          <p:nvPr>
            <p:ph idx="1"/>
          </p:nvPr>
        </p:nvSpPr>
        <p:spPr>
          <a:xfrm>
            <a:off x="1440000" y="2394000"/>
            <a:ext cx="6562800" cy="2974413"/>
          </a:xfrm>
        </p:spPr>
        <p:txBody>
          <a:bodyPr>
            <a:normAutofit fontScale="55000" lnSpcReduction="20000"/>
          </a:bodyPr>
          <a:lstStyle/>
          <a:p>
            <a:pPr indent="-285750"/>
            <a:r>
              <a:rPr lang="en-GB" dirty="0"/>
              <a:t> </a:t>
            </a:r>
            <a:r>
              <a:rPr lang="en-GB" dirty="0" smtClean="0"/>
              <a:t>1. </a:t>
            </a:r>
            <a:r>
              <a:rPr lang="en-US" b="1" dirty="0" smtClean="0"/>
              <a:t>PAC </a:t>
            </a:r>
            <a:r>
              <a:rPr lang="en-US" b="1" dirty="0"/>
              <a:t>– Popular Articles Corpus</a:t>
            </a:r>
            <a:r>
              <a:rPr lang="en-US" dirty="0"/>
              <a:t> = </a:t>
            </a:r>
          </a:p>
          <a:p>
            <a:pPr marL="457200" lvl="1" indent="0">
              <a:buNone/>
            </a:pPr>
            <a:r>
              <a:rPr lang="en-US" dirty="0"/>
              <a:t> 125 articles published on </a:t>
            </a:r>
            <a:r>
              <a:rPr lang="en-US" i="1" dirty="0"/>
              <a:t>History Today</a:t>
            </a:r>
            <a:r>
              <a:rPr lang="en-US" dirty="0"/>
              <a:t> (HT), the icon of historical popularization in Great Britain  (360,000 words)</a:t>
            </a:r>
          </a:p>
          <a:p>
            <a:pPr marL="514350" indent="-514350">
              <a:buAutoNum type="arabicParenR"/>
            </a:pPr>
            <a:endParaRPr lang="en-GB" dirty="0" smtClean="0"/>
          </a:p>
          <a:p>
            <a:r>
              <a:rPr lang="en-GB" dirty="0" smtClean="0"/>
              <a:t>2. </a:t>
            </a:r>
            <a:r>
              <a:rPr lang="en-GB" b="1" dirty="0" smtClean="0"/>
              <a:t>JAC, a </a:t>
            </a:r>
            <a:r>
              <a:rPr lang="en-GB" b="1" dirty="0"/>
              <a:t>corpus</a:t>
            </a:r>
            <a:r>
              <a:rPr lang="en-GB" dirty="0"/>
              <a:t> </a:t>
            </a:r>
            <a:r>
              <a:rPr lang="en-GB" dirty="0" smtClean="0"/>
              <a:t>of academic </a:t>
            </a:r>
            <a:r>
              <a:rPr lang="en-GB" b="1" dirty="0">
                <a:effectLst>
                  <a:outerShdw blurRad="38100" dist="38100" dir="2700000" algn="tl">
                    <a:srgbClr val="000000">
                      <a:alpha val="43137"/>
                    </a:srgbClr>
                  </a:outerShdw>
                </a:effectLst>
              </a:rPr>
              <a:t>journal articles</a:t>
            </a:r>
            <a:r>
              <a:rPr lang="en-GB" dirty="0"/>
              <a:t> </a:t>
            </a:r>
            <a:r>
              <a:rPr lang="en-GB" dirty="0" smtClean="0"/>
              <a:t>(306 articles, 2.5 </a:t>
            </a:r>
            <a:r>
              <a:rPr lang="en-GB" dirty="0"/>
              <a:t>million words) </a:t>
            </a:r>
            <a:r>
              <a:rPr lang="en-GB" dirty="0" smtClean="0"/>
              <a:t>published in international </a:t>
            </a:r>
            <a:r>
              <a:rPr lang="en-GB" dirty="0"/>
              <a:t>journals </a:t>
            </a:r>
            <a:r>
              <a:rPr lang="en-GB" dirty="0" smtClean="0"/>
              <a:t>covering </a:t>
            </a:r>
            <a:r>
              <a:rPr lang="en-GB" dirty="0"/>
              <a:t>a wide range of sub-disciplines </a:t>
            </a:r>
            <a:r>
              <a:rPr lang="en-GB" dirty="0" smtClean="0"/>
              <a:t>in </a:t>
            </a:r>
            <a:r>
              <a:rPr lang="en-GB" dirty="0"/>
              <a:t>the field of </a:t>
            </a:r>
            <a:r>
              <a:rPr lang="en-GB" dirty="0" smtClean="0"/>
              <a:t>history</a:t>
            </a:r>
          </a:p>
          <a:p>
            <a:pPr lvl="1"/>
            <a:r>
              <a:rPr lang="en-GB" dirty="0" smtClean="0"/>
              <a:t>AHR </a:t>
            </a:r>
            <a:r>
              <a:rPr lang="en-GB" dirty="0"/>
              <a:t>- </a:t>
            </a:r>
            <a:r>
              <a:rPr lang="en-GB" i="1" dirty="0"/>
              <a:t>American Historical Revie</a:t>
            </a:r>
            <a:r>
              <a:rPr lang="en-GB" dirty="0"/>
              <a:t>w (30), AQ - </a:t>
            </a:r>
            <a:r>
              <a:rPr lang="en-GB" i="1" dirty="0"/>
              <a:t>American Quarterly </a:t>
            </a:r>
            <a:r>
              <a:rPr lang="en-GB" dirty="0"/>
              <a:t>(32), </a:t>
            </a:r>
            <a:r>
              <a:rPr lang="en-GB" dirty="0" err="1"/>
              <a:t>GaH</a:t>
            </a:r>
            <a:r>
              <a:rPr lang="en-GB" dirty="0"/>
              <a:t> - </a:t>
            </a:r>
            <a:r>
              <a:rPr lang="en-GB" i="1" dirty="0"/>
              <a:t>Gender &amp; History</a:t>
            </a:r>
            <a:r>
              <a:rPr lang="en-GB" dirty="0"/>
              <a:t> (51), </a:t>
            </a:r>
            <a:r>
              <a:rPr lang="en-GB" dirty="0" err="1"/>
              <a:t>HoEI</a:t>
            </a:r>
            <a:r>
              <a:rPr lang="en-GB" dirty="0"/>
              <a:t> - </a:t>
            </a:r>
            <a:r>
              <a:rPr lang="en-GB" i="1" dirty="0"/>
              <a:t>History of European Ideas</a:t>
            </a:r>
            <a:r>
              <a:rPr lang="en-GB" dirty="0"/>
              <a:t> (29), HR - </a:t>
            </a:r>
            <a:r>
              <a:rPr lang="en-GB" i="1" dirty="0"/>
              <a:t>Historical Research</a:t>
            </a:r>
            <a:r>
              <a:rPr lang="en-GB" dirty="0"/>
              <a:t> (39), </a:t>
            </a:r>
            <a:r>
              <a:rPr lang="en-GB" dirty="0" err="1"/>
              <a:t>JoIH</a:t>
            </a:r>
            <a:r>
              <a:rPr lang="en-GB" dirty="0"/>
              <a:t> - </a:t>
            </a:r>
            <a:r>
              <a:rPr lang="en-GB" i="1" dirty="0"/>
              <a:t>Journal of Interdisciplinary History</a:t>
            </a:r>
            <a:r>
              <a:rPr lang="en-GB" dirty="0"/>
              <a:t> (19), </a:t>
            </a:r>
            <a:r>
              <a:rPr lang="en-GB" dirty="0" err="1"/>
              <a:t>JoMH</a:t>
            </a:r>
            <a:r>
              <a:rPr lang="en-GB" dirty="0"/>
              <a:t> = </a:t>
            </a:r>
            <a:r>
              <a:rPr lang="en-GB" i="1" dirty="0"/>
              <a:t>Journal of Medieval History</a:t>
            </a:r>
            <a:r>
              <a:rPr lang="en-GB" dirty="0"/>
              <a:t> (42), </a:t>
            </a:r>
            <a:r>
              <a:rPr lang="en-GB" dirty="0" err="1"/>
              <a:t>JoSH</a:t>
            </a:r>
            <a:r>
              <a:rPr lang="en-GB" dirty="0"/>
              <a:t> - </a:t>
            </a:r>
            <a:r>
              <a:rPr lang="en-GB" i="1" dirty="0"/>
              <a:t>Journal of Social History</a:t>
            </a:r>
            <a:r>
              <a:rPr lang="en-GB" dirty="0"/>
              <a:t> (14), LHR = </a:t>
            </a:r>
            <a:r>
              <a:rPr lang="en-GB" i="1" dirty="0"/>
              <a:t>Labour History Review</a:t>
            </a:r>
            <a:r>
              <a:rPr lang="en-GB" dirty="0"/>
              <a:t> (17), </a:t>
            </a:r>
            <a:r>
              <a:rPr lang="en-GB" dirty="0" err="1"/>
              <a:t>SiH</a:t>
            </a:r>
            <a:r>
              <a:rPr lang="en-GB" dirty="0"/>
              <a:t> - </a:t>
            </a:r>
            <a:r>
              <a:rPr lang="en-GB" i="1" dirty="0"/>
              <a:t>Studies in History</a:t>
            </a:r>
            <a:r>
              <a:rPr lang="en-GB" dirty="0"/>
              <a:t> (33</a:t>
            </a:r>
            <a:r>
              <a:rPr lang="en-GB" dirty="0" smtClean="0"/>
              <a:t>)</a:t>
            </a:r>
            <a:endParaRPr lang="it-IT" dirty="0" smtClean="0"/>
          </a:p>
          <a:p>
            <a:pPr lvl="1"/>
            <a:endParaRPr lang="it-IT" dirty="0" smtClean="0"/>
          </a:p>
          <a:p>
            <a:endParaRPr lang="en-GB" b="1" dirty="0" smtClean="0"/>
          </a:p>
          <a:p>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19</a:t>
            </a:fld>
            <a:endParaRPr lang="it-IT" dirty="0"/>
          </a:p>
        </p:txBody>
      </p:sp>
      <p:sp>
        <p:nvSpPr>
          <p:cNvPr id="7" name="Segnaposto testo 6"/>
          <p:cNvSpPr>
            <a:spLocks noGrp="1"/>
          </p:cNvSpPr>
          <p:nvPr>
            <p:ph type="body" sz="quarter" idx="13"/>
          </p:nvPr>
        </p:nvSpPr>
        <p:spPr/>
        <p:txBody>
          <a:bodyPr/>
          <a:lstStyle/>
          <a:p>
            <a:r>
              <a:rPr lang="it-IT" dirty="0" err="1" smtClean="0"/>
              <a:t>Research</a:t>
            </a:r>
            <a:r>
              <a:rPr lang="it-IT" dirty="0" smtClean="0"/>
              <a:t> vs </a:t>
            </a:r>
            <a:r>
              <a:rPr lang="it-IT" dirty="0" err="1" smtClean="0"/>
              <a:t>popularizing</a:t>
            </a:r>
            <a:endParaRPr lang="it-IT" dirty="0"/>
          </a:p>
        </p:txBody>
      </p:sp>
    </p:spTree>
    <p:extLst>
      <p:ext uri="{BB962C8B-B14F-4D97-AF65-F5344CB8AC3E}">
        <p14:creationId xmlns:p14="http://schemas.microsoft.com/office/powerpoint/2010/main" val="4215939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Outline</a:t>
            </a:r>
            <a:endParaRPr lang="it-IT" dirty="0"/>
          </a:p>
        </p:txBody>
      </p:sp>
      <p:sp>
        <p:nvSpPr>
          <p:cNvPr id="3" name="Segnaposto contenuto 2"/>
          <p:cNvSpPr>
            <a:spLocks noGrp="1"/>
          </p:cNvSpPr>
          <p:nvPr>
            <p:ph idx="1"/>
          </p:nvPr>
        </p:nvSpPr>
        <p:spPr>
          <a:xfrm>
            <a:off x="1439999" y="2393999"/>
            <a:ext cx="6907587" cy="3800323"/>
          </a:xfrm>
        </p:spPr>
        <p:txBody>
          <a:bodyPr>
            <a:normAutofit fontScale="70000" lnSpcReduction="20000"/>
          </a:bodyPr>
          <a:lstStyle/>
          <a:p>
            <a:pPr marL="457200" indent="-457200">
              <a:buFont typeface="Arial" panose="020B0604020202020204" pitchFamily="34" charset="0"/>
              <a:buChar char="•"/>
            </a:pPr>
            <a:r>
              <a:rPr lang="en-US" dirty="0"/>
              <a:t>Domain-specific language: Preliminary (non-</a:t>
            </a:r>
            <a:r>
              <a:rPr lang="en-US" dirty="0" smtClean="0"/>
              <a:t>) definitions</a:t>
            </a:r>
          </a:p>
          <a:p>
            <a:pPr marL="1200150" lvl="1" indent="-457200">
              <a:buFont typeface="Arial" panose="020B0604020202020204" pitchFamily="34" charset="0"/>
              <a:buChar char="•"/>
            </a:pPr>
            <a:r>
              <a:rPr lang="en-US" dirty="0" smtClean="0"/>
              <a:t>Combining corpus and discourse perspectives on specialized discourse</a:t>
            </a:r>
          </a:p>
          <a:p>
            <a:pPr marL="457200" indent="-457200">
              <a:buFont typeface="Arial" panose="020B0604020202020204" pitchFamily="34" charset="0"/>
              <a:buChar char="•"/>
            </a:pPr>
            <a:r>
              <a:rPr lang="en-US" dirty="0" smtClean="0"/>
              <a:t>Two </a:t>
            </a:r>
            <a:r>
              <a:rPr lang="en-US" dirty="0"/>
              <a:t>(related) key </a:t>
            </a:r>
            <a:r>
              <a:rPr lang="en-US" dirty="0" smtClean="0"/>
              <a:t>issues in the area: </a:t>
            </a:r>
          </a:p>
          <a:p>
            <a:pPr marL="514350" indent="-514350">
              <a:buAutoNum type="alphaLcParenR"/>
            </a:pPr>
            <a:r>
              <a:rPr lang="en-US" dirty="0" smtClean="0"/>
              <a:t>Attention to variation</a:t>
            </a:r>
          </a:p>
          <a:p>
            <a:pPr lvl="1" indent="0">
              <a:buNone/>
            </a:pPr>
            <a:r>
              <a:rPr lang="en-US" dirty="0" smtClean="0"/>
              <a:t>Looking at </a:t>
            </a:r>
            <a:r>
              <a:rPr lang="en-US" dirty="0" smtClean="0">
                <a:effectLst>
                  <a:outerShdw blurRad="38100" dist="38100" dir="2700000" algn="tl">
                    <a:srgbClr val="000000">
                      <a:alpha val="43137"/>
                    </a:srgbClr>
                  </a:outerShdw>
                </a:effectLst>
              </a:rPr>
              <a:t>general</a:t>
            </a:r>
            <a:r>
              <a:rPr lang="en-US" dirty="0" smtClean="0"/>
              <a:t> language as well as </a:t>
            </a:r>
            <a:r>
              <a:rPr lang="en-US" dirty="0" smtClean="0">
                <a:effectLst>
                  <a:outerShdw blurRad="38100" dist="38100" dir="2700000" algn="tl">
                    <a:srgbClr val="000000">
                      <a:alpha val="43137"/>
                    </a:srgbClr>
                  </a:outerShdw>
                </a:effectLst>
              </a:rPr>
              <a:t>specific</a:t>
            </a:r>
            <a:r>
              <a:rPr lang="en-US" dirty="0" smtClean="0"/>
              <a:t> language</a:t>
            </a:r>
          </a:p>
          <a:p>
            <a:pPr lvl="1" indent="0">
              <a:buNone/>
            </a:pPr>
            <a:r>
              <a:rPr lang="en-US" dirty="0" smtClean="0"/>
              <a:t>Case study:  history </a:t>
            </a:r>
          </a:p>
          <a:p>
            <a:pPr marL="514350" indent="-514350">
              <a:buAutoNum type="alphaLcParenR"/>
            </a:pPr>
            <a:r>
              <a:rPr lang="en-US" dirty="0" smtClean="0"/>
              <a:t>problems </a:t>
            </a:r>
            <a:r>
              <a:rPr lang="en-US" dirty="0"/>
              <a:t>of </a:t>
            </a:r>
            <a:r>
              <a:rPr lang="en-US" dirty="0" smtClean="0"/>
              <a:t>comparability</a:t>
            </a:r>
          </a:p>
          <a:p>
            <a:pPr marL="457200" lvl="1" indent="0">
              <a:buNone/>
            </a:pPr>
            <a:r>
              <a:rPr lang="en-US" dirty="0" smtClean="0"/>
              <a:t>	Different degrees of comparability</a:t>
            </a:r>
          </a:p>
          <a:p>
            <a:pPr marL="457200" lvl="1" indent="0">
              <a:buNone/>
            </a:pPr>
            <a:r>
              <a:rPr lang="en-US" dirty="0"/>
              <a:t>	</a:t>
            </a:r>
            <a:r>
              <a:rPr lang="en-US" dirty="0" smtClean="0"/>
              <a:t>Case study: CSR</a:t>
            </a:r>
          </a:p>
        </p:txBody>
      </p:sp>
      <p:sp>
        <p:nvSpPr>
          <p:cNvPr id="6" name="Segnaposto data 5"/>
          <p:cNvSpPr>
            <a:spLocks noGrp="1"/>
          </p:cNvSpPr>
          <p:nvPr>
            <p:ph type="dt" sz="half" idx="10"/>
          </p:nvPr>
        </p:nvSpPr>
        <p:spPr/>
        <p:txBody>
          <a:bodyPr/>
          <a:lstStyle/>
          <a:p>
            <a:r>
              <a:rPr lang="it-IT" dirty="0" smtClean="0"/>
              <a:t>19/02/2020</a:t>
            </a:r>
            <a:endParaRPr lang="it-IT" dirty="0"/>
          </a:p>
        </p:txBody>
      </p:sp>
      <p:sp>
        <p:nvSpPr>
          <p:cNvPr id="7" name="Segnaposto piè di pagina 6"/>
          <p:cNvSpPr>
            <a:spLocks noGrp="1"/>
          </p:cNvSpPr>
          <p:nvPr>
            <p:ph type="ftr" sz="quarter" idx="11"/>
          </p:nvPr>
        </p:nvSpPr>
        <p:spPr/>
        <p:txBody>
          <a:bodyPr/>
          <a:lstStyle/>
          <a:p>
            <a:r>
              <a:rPr lang="it-IT" dirty="0"/>
              <a:t>Darmstadt, </a:t>
            </a:r>
            <a:r>
              <a:rPr lang="it-IT" i="1" dirty="0"/>
              <a:t>Data in </a:t>
            </a:r>
            <a:r>
              <a:rPr lang="it-IT" i="1" dirty="0" err="1"/>
              <a:t>Discourse</a:t>
            </a:r>
            <a:r>
              <a:rPr lang="it-IT" i="1" dirty="0"/>
              <a:t> Analysis Conference</a:t>
            </a:r>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2</a:t>
            </a:fld>
            <a:endParaRPr lang="it-IT" dirty="0"/>
          </a:p>
        </p:txBody>
      </p:sp>
    </p:spTree>
    <p:extLst>
      <p:ext uri="{BB962C8B-B14F-4D97-AF65-F5344CB8AC3E}">
        <p14:creationId xmlns:p14="http://schemas.microsoft.com/office/powerpoint/2010/main" val="114411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Frequency</a:t>
            </a:r>
            <a:r>
              <a:rPr lang="it-IT" dirty="0" smtClean="0"/>
              <a:t> data</a:t>
            </a:r>
            <a:endParaRPr lang="it-IT" dirty="0"/>
          </a:p>
        </p:txBody>
      </p:sp>
      <p:sp>
        <p:nvSpPr>
          <p:cNvPr id="3" name="Segnaposto contenuto 2"/>
          <p:cNvSpPr>
            <a:spLocks noGrp="1"/>
          </p:cNvSpPr>
          <p:nvPr>
            <p:ph idx="1"/>
          </p:nvPr>
        </p:nvSpPr>
        <p:spPr>
          <a:xfrm>
            <a:off x="1440000" y="2394126"/>
            <a:ext cx="7369702" cy="4134493"/>
          </a:xfrm>
        </p:spPr>
        <p:txBody>
          <a:bodyPr>
            <a:normAutofit fontScale="55000" lnSpcReduction="20000"/>
          </a:bodyPr>
          <a:lstStyle/>
          <a:p>
            <a:r>
              <a:rPr lang="en-GB" dirty="0" smtClean="0"/>
              <a:t>Wordlists: great </a:t>
            </a:r>
            <a:r>
              <a:rPr lang="en-GB" dirty="0"/>
              <a:t>frequency of </a:t>
            </a:r>
            <a:r>
              <a:rPr lang="en-GB" dirty="0" smtClean="0"/>
              <a:t>numerals and potential </a:t>
            </a:r>
            <a:r>
              <a:rPr lang="en-GB" dirty="0" err="1" smtClean="0"/>
              <a:t>chrononyms</a:t>
            </a:r>
            <a:r>
              <a:rPr lang="en-GB" dirty="0" smtClean="0"/>
              <a:t> </a:t>
            </a:r>
          </a:p>
          <a:p>
            <a:pPr lvl="1"/>
            <a:r>
              <a:rPr lang="en-US" i="1" dirty="0" smtClean="0"/>
              <a:t> </a:t>
            </a:r>
            <a:r>
              <a:rPr lang="en-US" i="1" dirty="0" smtClean="0">
                <a:solidFill>
                  <a:schemeClr val="accent1"/>
                </a:solidFill>
              </a:rPr>
              <a:t>century</a:t>
            </a:r>
            <a:r>
              <a:rPr lang="en-US" i="1" dirty="0" smtClean="0"/>
              <a:t> </a:t>
            </a:r>
            <a:r>
              <a:rPr lang="en-US" dirty="0"/>
              <a:t>(13 </a:t>
            </a:r>
            <a:r>
              <a:rPr lang="en-US" dirty="0" err="1" smtClean="0"/>
              <a:t>pttw</a:t>
            </a:r>
            <a:r>
              <a:rPr lang="en-US" dirty="0" smtClean="0"/>
              <a:t>), </a:t>
            </a:r>
            <a:r>
              <a:rPr lang="en-US" i="1" dirty="0">
                <a:solidFill>
                  <a:schemeClr val="accent1"/>
                </a:solidFill>
              </a:rPr>
              <a:t>year/s</a:t>
            </a:r>
            <a:r>
              <a:rPr lang="en-US" dirty="0"/>
              <a:t> (</a:t>
            </a:r>
            <a:r>
              <a:rPr lang="en-US" dirty="0" smtClean="0"/>
              <a:t>8), </a:t>
            </a:r>
            <a:r>
              <a:rPr lang="en-US" i="1" dirty="0">
                <a:solidFill>
                  <a:schemeClr val="accent1"/>
                </a:solidFill>
              </a:rPr>
              <a:t>period</a:t>
            </a:r>
            <a:r>
              <a:rPr lang="en-US" dirty="0"/>
              <a:t> </a:t>
            </a:r>
            <a:r>
              <a:rPr lang="en-US" dirty="0" smtClean="0"/>
              <a:t>(5</a:t>
            </a:r>
            <a:r>
              <a:rPr lang="en-US" dirty="0"/>
              <a:t>), </a:t>
            </a:r>
            <a:r>
              <a:rPr lang="en-US" i="1" dirty="0">
                <a:solidFill>
                  <a:schemeClr val="accent1"/>
                </a:solidFill>
              </a:rPr>
              <a:t>age</a:t>
            </a:r>
            <a:r>
              <a:rPr lang="en-US" dirty="0"/>
              <a:t> (3</a:t>
            </a:r>
            <a:r>
              <a:rPr lang="en-US" dirty="0" smtClean="0"/>
              <a:t>) …in research</a:t>
            </a:r>
          </a:p>
          <a:p>
            <a:pPr lvl="1"/>
            <a:r>
              <a:rPr lang="en-US" dirty="0" smtClean="0"/>
              <a:t> </a:t>
            </a:r>
            <a:r>
              <a:rPr lang="en-US" i="1" dirty="0">
                <a:solidFill>
                  <a:schemeClr val="accent1"/>
                </a:solidFill>
              </a:rPr>
              <a:t>period</a:t>
            </a:r>
            <a:r>
              <a:rPr lang="en-US" dirty="0"/>
              <a:t> (13), </a:t>
            </a:r>
            <a:r>
              <a:rPr lang="en-US" i="1" dirty="0" smtClean="0">
                <a:solidFill>
                  <a:schemeClr val="accent1"/>
                </a:solidFill>
              </a:rPr>
              <a:t>century</a:t>
            </a:r>
            <a:r>
              <a:rPr lang="en-US" dirty="0" smtClean="0"/>
              <a:t> (17), </a:t>
            </a:r>
            <a:r>
              <a:rPr lang="en-US" dirty="0" smtClean="0">
                <a:solidFill>
                  <a:schemeClr val="accent1"/>
                </a:solidFill>
              </a:rPr>
              <a:t>year/years</a:t>
            </a:r>
            <a:r>
              <a:rPr lang="en-US" dirty="0" smtClean="0"/>
              <a:t> (19), </a:t>
            </a:r>
            <a:r>
              <a:rPr lang="en-US" dirty="0" smtClean="0">
                <a:solidFill>
                  <a:schemeClr val="accent1"/>
                </a:solidFill>
              </a:rPr>
              <a:t>age</a:t>
            </a:r>
            <a:r>
              <a:rPr lang="en-US" dirty="0" smtClean="0"/>
              <a:t> (5 ) …in popularization</a:t>
            </a:r>
          </a:p>
          <a:p>
            <a:r>
              <a:rPr lang="en-US" dirty="0" smtClean="0"/>
              <a:t>“positive keywords” (unusually frequent in popularization): </a:t>
            </a:r>
          </a:p>
          <a:p>
            <a:pPr lvl="1"/>
            <a:r>
              <a:rPr lang="en-US" i="1" dirty="0" smtClean="0">
                <a:solidFill>
                  <a:schemeClr val="accent1"/>
                </a:solidFill>
              </a:rPr>
              <a:t>today</a:t>
            </a:r>
            <a:r>
              <a:rPr lang="en-US" dirty="0" smtClean="0"/>
              <a:t> </a:t>
            </a:r>
            <a:r>
              <a:rPr lang="en-US" dirty="0"/>
              <a:t>(3) ,</a:t>
            </a:r>
            <a:r>
              <a:rPr lang="en-US" dirty="0" smtClean="0"/>
              <a:t> </a:t>
            </a:r>
            <a:r>
              <a:rPr lang="en-US" i="1" dirty="0">
                <a:solidFill>
                  <a:schemeClr val="accent1"/>
                </a:solidFill>
              </a:rPr>
              <a:t>now</a:t>
            </a:r>
            <a:r>
              <a:rPr lang="en-US" i="1" dirty="0"/>
              <a:t> (9</a:t>
            </a:r>
            <a:r>
              <a:rPr lang="en-US" i="1" dirty="0" smtClean="0"/>
              <a:t>) </a:t>
            </a:r>
            <a:r>
              <a:rPr lang="en-US" i="1" dirty="0" smtClean="0">
                <a:solidFill>
                  <a:schemeClr val="accent1"/>
                </a:solidFill>
              </a:rPr>
              <a:t>day</a:t>
            </a:r>
            <a:r>
              <a:rPr lang="en-US" dirty="0" smtClean="0"/>
              <a:t> (7)</a:t>
            </a:r>
            <a:r>
              <a:rPr lang="en-US" dirty="0" smtClean="0">
                <a:solidFill>
                  <a:schemeClr val="accent1"/>
                </a:solidFill>
              </a:rPr>
              <a:t>/ </a:t>
            </a:r>
            <a:r>
              <a:rPr lang="en-US" i="1" dirty="0">
                <a:solidFill>
                  <a:schemeClr val="accent1"/>
                </a:solidFill>
              </a:rPr>
              <a:t>days</a:t>
            </a:r>
            <a:r>
              <a:rPr lang="en-US" i="1" dirty="0"/>
              <a:t> </a:t>
            </a:r>
            <a:r>
              <a:rPr lang="en-US" dirty="0"/>
              <a:t>(</a:t>
            </a:r>
            <a:r>
              <a:rPr lang="en-US" dirty="0" smtClean="0"/>
              <a:t>4) </a:t>
            </a:r>
            <a:r>
              <a:rPr lang="en-US" dirty="0"/>
              <a:t>and </a:t>
            </a:r>
            <a:r>
              <a:rPr lang="en-US" i="1" dirty="0">
                <a:solidFill>
                  <a:schemeClr val="accent1"/>
                </a:solidFill>
              </a:rPr>
              <a:t>time</a:t>
            </a:r>
            <a:r>
              <a:rPr lang="en-US" i="1" dirty="0"/>
              <a:t> </a:t>
            </a:r>
            <a:r>
              <a:rPr lang="en-US" dirty="0"/>
              <a:t>(</a:t>
            </a:r>
            <a:r>
              <a:rPr lang="en-US" dirty="0" smtClean="0"/>
              <a:t>13)</a:t>
            </a:r>
            <a:r>
              <a:rPr lang="en-US" dirty="0" smtClean="0">
                <a:solidFill>
                  <a:schemeClr val="accent1"/>
                </a:solidFill>
              </a:rPr>
              <a:t> </a:t>
            </a:r>
            <a:r>
              <a:rPr lang="en-US" dirty="0">
                <a:solidFill>
                  <a:schemeClr val="accent1"/>
                </a:solidFill>
              </a:rPr>
              <a:t>/</a:t>
            </a:r>
            <a:r>
              <a:rPr lang="en-GB" i="1" dirty="0">
                <a:solidFill>
                  <a:schemeClr val="accent1"/>
                </a:solidFill>
              </a:rPr>
              <a:t>times</a:t>
            </a:r>
            <a:r>
              <a:rPr lang="en-GB" dirty="0"/>
              <a:t> (</a:t>
            </a:r>
            <a:r>
              <a:rPr lang="en-GB" dirty="0" smtClean="0"/>
              <a:t>4)</a:t>
            </a:r>
          </a:p>
          <a:p>
            <a:r>
              <a:rPr lang="en-US" dirty="0" smtClean="0"/>
              <a:t>“negative </a:t>
            </a:r>
            <a:r>
              <a:rPr lang="en-US" dirty="0"/>
              <a:t>keywords</a:t>
            </a:r>
            <a:r>
              <a:rPr lang="en-US" dirty="0" smtClean="0"/>
              <a:t>” (infrequent or absent): </a:t>
            </a:r>
          </a:p>
          <a:p>
            <a:pPr lvl="1"/>
            <a:r>
              <a:rPr lang="en-US" i="1" dirty="0" smtClean="0">
                <a:solidFill>
                  <a:schemeClr val="accent1"/>
                </a:solidFill>
              </a:rPr>
              <a:t>theory</a:t>
            </a:r>
            <a:r>
              <a:rPr lang="en-US" i="1" dirty="0">
                <a:solidFill>
                  <a:schemeClr val="accent1"/>
                </a:solidFill>
              </a:rPr>
              <a:t>, analysis, studies, data, sense, meaning, model, example, discussion, definition, relation, principle, claim, assumption, issues, argument, </a:t>
            </a:r>
            <a:r>
              <a:rPr lang="en-US" i="1" dirty="0" smtClean="0">
                <a:solidFill>
                  <a:schemeClr val="accent1"/>
                </a:solidFill>
              </a:rPr>
              <a:t>conclusion,</a:t>
            </a:r>
            <a:r>
              <a:rPr lang="en-US" dirty="0" smtClean="0">
                <a:solidFill>
                  <a:schemeClr val="accent1"/>
                </a:solidFill>
              </a:rPr>
              <a:t> </a:t>
            </a:r>
            <a:r>
              <a:rPr lang="en-US" i="1" dirty="0">
                <a:solidFill>
                  <a:schemeClr val="accent1"/>
                </a:solidFill>
              </a:rPr>
              <a:t>narrative/s, representation, account, case, </a:t>
            </a:r>
            <a:r>
              <a:rPr lang="en-US" i="1" dirty="0" smtClean="0">
                <a:solidFill>
                  <a:schemeClr val="accent1"/>
                </a:solidFill>
              </a:rPr>
              <a:t>testimony</a:t>
            </a:r>
            <a:r>
              <a:rPr lang="en-US" dirty="0">
                <a:solidFill>
                  <a:schemeClr val="accent1"/>
                </a:solidFill>
              </a:rPr>
              <a:t> </a:t>
            </a:r>
            <a:r>
              <a:rPr lang="en-US" dirty="0" smtClean="0">
                <a:solidFill>
                  <a:schemeClr val="accent1"/>
                </a:solidFill>
              </a:rPr>
              <a:t>…..</a:t>
            </a:r>
          </a:p>
          <a:p>
            <a:r>
              <a:rPr lang="en-US" dirty="0" smtClean="0"/>
              <a:t>Popularization </a:t>
            </a:r>
            <a:r>
              <a:rPr lang="en-US" dirty="0"/>
              <a:t>= </a:t>
            </a:r>
            <a:endParaRPr lang="en-US" dirty="0" smtClean="0"/>
          </a:p>
          <a:p>
            <a:pPr lvl="1"/>
            <a:r>
              <a:rPr lang="en-US" dirty="0" smtClean="0"/>
              <a:t>particular </a:t>
            </a:r>
            <a:r>
              <a:rPr lang="en-US" dirty="0"/>
              <a:t>frequency of generic time references and of typical expressions anchoring the past to the present, such as </a:t>
            </a:r>
            <a:r>
              <a:rPr lang="en-US" i="1" dirty="0"/>
              <a:t>today</a:t>
            </a:r>
            <a:r>
              <a:rPr lang="en-US" dirty="0"/>
              <a:t> and </a:t>
            </a:r>
            <a:r>
              <a:rPr lang="en-US" i="1" dirty="0"/>
              <a:t>now</a:t>
            </a:r>
          </a:p>
          <a:p>
            <a:pPr lvl="1"/>
            <a:r>
              <a:rPr lang="en-US" dirty="0"/>
              <a:t>marked lack of elements ascribable to the argumentative and narrative structure of the research article (knowledge construction becomes less visible) </a:t>
            </a:r>
          </a:p>
          <a:p>
            <a:pPr indent="-285750"/>
            <a:endParaRPr lang="it-IT" dirty="0" smtClean="0">
              <a:sym typeface="Wingdings" panose="05000000000000000000" pitchFamily="2" charset="2"/>
            </a:endParaRPr>
          </a:p>
          <a:p>
            <a:pPr indent="-285750"/>
            <a:r>
              <a:rPr lang="it-IT" dirty="0" smtClean="0">
                <a:sym typeface="Wingdings" panose="05000000000000000000" pitchFamily="2" charset="2"/>
              </a:rPr>
              <a:t> </a:t>
            </a:r>
            <a:r>
              <a:rPr lang="it-IT" dirty="0" err="1" smtClean="0"/>
              <a:t>Absence</a:t>
            </a:r>
            <a:r>
              <a:rPr lang="it-IT" dirty="0" smtClean="0"/>
              <a:t> </a:t>
            </a:r>
            <a:r>
              <a:rPr lang="it-IT" dirty="0" err="1"/>
              <a:t>is</a:t>
            </a:r>
            <a:r>
              <a:rPr lang="it-IT" dirty="0"/>
              <a:t> </a:t>
            </a:r>
            <a:r>
              <a:rPr lang="it-IT" dirty="0" err="1"/>
              <a:t>most</a:t>
            </a:r>
            <a:r>
              <a:rPr lang="it-IT" dirty="0"/>
              <a:t> </a:t>
            </a:r>
            <a:r>
              <a:rPr lang="it-IT" dirty="0" err="1"/>
              <a:t>revealing</a:t>
            </a:r>
            <a:r>
              <a:rPr lang="it-IT" dirty="0"/>
              <a:t> / </a:t>
            </a:r>
            <a:r>
              <a:rPr lang="it-IT" dirty="0" err="1"/>
              <a:t>Presence</a:t>
            </a:r>
            <a:r>
              <a:rPr lang="it-IT" dirty="0"/>
              <a:t> </a:t>
            </a:r>
            <a:r>
              <a:rPr lang="it-IT" dirty="0" err="1"/>
              <a:t>needs</a:t>
            </a:r>
            <a:r>
              <a:rPr lang="it-IT" dirty="0"/>
              <a:t> to be </a:t>
            </a:r>
            <a:r>
              <a:rPr lang="it-IT" dirty="0" err="1"/>
              <a:t>studied</a:t>
            </a:r>
            <a:r>
              <a:rPr lang="it-IT" dirty="0"/>
              <a:t> </a:t>
            </a:r>
            <a:r>
              <a:rPr lang="it-IT" dirty="0" err="1"/>
              <a:t>much</a:t>
            </a:r>
            <a:r>
              <a:rPr lang="it-IT" dirty="0"/>
              <a:t> more </a:t>
            </a:r>
            <a:r>
              <a:rPr lang="it-IT" dirty="0" err="1"/>
              <a:t>closely</a:t>
            </a:r>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20</a:t>
            </a:fld>
            <a:endParaRPr lang="it-IT" dirty="0"/>
          </a:p>
        </p:txBody>
      </p:sp>
      <p:sp>
        <p:nvSpPr>
          <p:cNvPr id="7" name="Segnaposto testo 6"/>
          <p:cNvSpPr>
            <a:spLocks noGrp="1"/>
          </p:cNvSpPr>
          <p:nvPr>
            <p:ph type="body" sz="quarter" idx="13"/>
          </p:nvPr>
        </p:nvSpPr>
        <p:spPr>
          <a:xfrm>
            <a:off x="1440000" y="849174"/>
            <a:ext cx="7171200" cy="327600"/>
          </a:xfrm>
        </p:spPr>
        <p:txBody>
          <a:bodyPr/>
          <a:lstStyle/>
          <a:p>
            <a:r>
              <a:rPr lang="it-IT" dirty="0" err="1" smtClean="0"/>
              <a:t>Wordlists</a:t>
            </a:r>
            <a:r>
              <a:rPr lang="it-IT" dirty="0" smtClean="0"/>
              <a:t> and </a:t>
            </a:r>
            <a:r>
              <a:rPr lang="it-IT" dirty="0" err="1" smtClean="0"/>
              <a:t>Keywords</a:t>
            </a:r>
            <a:r>
              <a:rPr lang="it-IT" dirty="0" smtClean="0"/>
              <a:t> </a:t>
            </a:r>
            <a:r>
              <a:rPr lang="it-IT" sz="2000" dirty="0" smtClean="0"/>
              <a:t>(</a:t>
            </a:r>
            <a:r>
              <a:rPr lang="it-IT" sz="2000" dirty="0" err="1" smtClean="0"/>
              <a:t>Wsmith</a:t>
            </a:r>
            <a:r>
              <a:rPr lang="it-IT" sz="2000" dirty="0" smtClean="0"/>
              <a:t> Tools) </a:t>
            </a:r>
            <a:endParaRPr lang="it-IT" sz="2000" dirty="0"/>
          </a:p>
        </p:txBody>
      </p:sp>
      <p:sp>
        <p:nvSpPr>
          <p:cNvPr id="8" name="CasellaDiTesto 7"/>
          <p:cNvSpPr txBox="1"/>
          <p:nvPr/>
        </p:nvSpPr>
        <p:spPr>
          <a:xfrm>
            <a:off x="4355690" y="1308462"/>
            <a:ext cx="4668465" cy="923330"/>
          </a:xfrm>
          <a:prstGeom prst="rect">
            <a:avLst/>
          </a:prstGeom>
          <a:noFill/>
          <a:ln>
            <a:solidFill>
              <a:schemeClr val="accent1"/>
            </a:solidFill>
          </a:ln>
        </p:spPr>
        <p:txBody>
          <a:bodyPr wrap="square" rtlCol="0">
            <a:spAutoFit/>
          </a:bodyPr>
          <a:lstStyle/>
          <a:p>
            <a:r>
              <a:rPr lang="en-GB" i="1" dirty="0" smtClean="0"/>
              <a:t>keyword </a:t>
            </a:r>
            <a:r>
              <a:rPr lang="en-GB" i="1" dirty="0"/>
              <a:t>if it occurs with unusual </a:t>
            </a:r>
            <a:r>
              <a:rPr lang="en-GB" i="1" dirty="0" smtClean="0"/>
              <a:t>(in)frequency </a:t>
            </a:r>
            <a:r>
              <a:rPr lang="en-GB" i="1" dirty="0"/>
              <a:t>in the text or corpus under investigation as compared to </a:t>
            </a:r>
            <a:r>
              <a:rPr lang="en-GB" i="1" dirty="0" smtClean="0"/>
              <a:t>a </a:t>
            </a:r>
            <a:r>
              <a:rPr lang="en-GB" i="1" dirty="0"/>
              <a:t>reference corpus.</a:t>
            </a:r>
            <a:endParaRPr lang="it-IT" i="1" dirty="0"/>
          </a:p>
        </p:txBody>
      </p:sp>
    </p:spTree>
    <p:extLst>
      <p:ext uri="{BB962C8B-B14F-4D97-AF65-F5344CB8AC3E}">
        <p14:creationId xmlns:p14="http://schemas.microsoft.com/office/powerpoint/2010/main" val="136649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Focus on </a:t>
            </a:r>
            <a:endParaRPr lang="it-IT" dirty="0"/>
          </a:p>
        </p:txBody>
      </p:sp>
      <p:sp>
        <p:nvSpPr>
          <p:cNvPr id="3" name="Segnaposto contenuto 2"/>
          <p:cNvSpPr>
            <a:spLocks noGrp="1"/>
          </p:cNvSpPr>
          <p:nvPr>
            <p:ph idx="1"/>
          </p:nvPr>
        </p:nvSpPr>
        <p:spPr>
          <a:xfrm>
            <a:off x="3835400" y="2394000"/>
            <a:ext cx="4167400" cy="4184600"/>
          </a:xfrm>
          <a:ln>
            <a:solidFill>
              <a:schemeClr val="accent5"/>
            </a:solidFill>
          </a:ln>
        </p:spPr>
        <p:txBody>
          <a:bodyPr>
            <a:normAutofit fontScale="62500" lnSpcReduction="20000"/>
          </a:bodyPr>
          <a:lstStyle/>
          <a:p>
            <a:endParaRPr lang="en-US" dirty="0" smtClean="0"/>
          </a:p>
          <a:p>
            <a:r>
              <a:rPr lang="en-US" dirty="0" smtClean="0"/>
              <a:t>In research articles:</a:t>
            </a:r>
          </a:p>
          <a:p>
            <a:pPr marL="457200" indent="-457200">
              <a:buFontTx/>
              <a:buChar char="-"/>
            </a:pPr>
            <a:r>
              <a:rPr lang="en-US" dirty="0" smtClean="0"/>
              <a:t>Constant presence </a:t>
            </a:r>
            <a:r>
              <a:rPr lang="en-US" dirty="0"/>
              <a:t>of markers of </a:t>
            </a:r>
            <a:r>
              <a:rPr lang="en-US" dirty="0" err="1"/>
              <a:t>chronotopic</a:t>
            </a:r>
            <a:r>
              <a:rPr lang="en-US" dirty="0"/>
              <a:t> identification in </a:t>
            </a:r>
            <a:r>
              <a:rPr lang="en-US" dirty="0" smtClean="0"/>
              <a:t>pre-or post-modification </a:t>
            </a:r>
            <a:r>
              <a:rPr lang="en-US" dirty="0"/>
              <a:t>(</a:t>
            </a:r>
            <a:r>
              <a:rPr lang="en-US" i="1" dirty="0">
                <a:solidFill>
                  <a:schemeClr val="accent1"/>
                </a:solidFill>
              </a:rPr>
              <a:t>the Weimar years</a:t>
            </a:r>
            <a:r>
              <a:rPr lang="en-US" i="1" dirty="0" smtClean="0">
                <a:solidFill>
                  <a:schemeClr val="accent1"/>
                </a:solidFill>
              </a:rPr>
              <a:t>, </a:t>
            </a:r>
            <a:r>
              <a:rPr lang="en-US" i="1" dirty="0">
                <a:solidFill>
                  <a:schemeClr val="accent1"/>
                </a:solidFill>
              </a:rPr>
              <a:t>the first years of the regime</a:t>
            </a:r>
            <a:r>
              <a:rPr lang="en-US" i="1" dirty="0" smtClean="0"/>
              <a:t>)</a:t>
            </a:r>
          </a:p>
          <a:p>
            <a:pPr marL="457200" indent="-457200">
              <a:buFontTx/>
              <a:buChar char="-"/>
            </a:pPr>
            <a:r>
              <a:rPr lang="en-US" dirty="0" smtClean="0"/>
              <a:t>Weaving of identification and classification </a:t>
            </a:r>
            <a:r>
              <a:rPr lang="en-US" i="1" dirty="0" smtClean="0"/>
              <a:t>(</a:t>
            </a:r>
            <a:r>
              <a:rPr lang="en-US" i="1" dirty="0">
                <a:solidFill>
                  <a:schemeClr val="accent1"/>
                </a:solidFill>
              </a:rPr>
              <a:t>The waning years of the </a:t>
            </a:r>
            <a:r>
              <a:rPr lang="en-US" i="1" dirty="0" smtClean="0">
                <a:solidFill>
                  <a:schemeClr val="accent1"/>
                </a:solidFill>
              </a:rPr>
              <a:t>Han dynasty</a:t>
            </a:r>
            <a:r>
              <a:rPr lang="en-US" i="1" dirty="0" smtClean="0"/>
              <a:t>)</a:t>
            </a:r>
            <a:r>
              <a:rPr lang="en-US" dirty="0" smtClean="0"/>
              <a:t>; </a:t>
            </a:r>
            <a:r>
              <a:rPr lang="en-US" sz="3200" dirty="0" smtClean="0"/>
              <a:t>classification </a:t>
            </a:r>
            <a:r>
              <a:rPr lang="en-US" sz="3200" dirty="0"/>
              <a:t>is more </a:t>
            </a:r>
            <a:r>
              <a:rPr lang="en-US" sz="3200" dirty="0" smtClean="0"/>
              <a:t>frequent</a:t>
            </a:r>
            <a:endParaRPr lang="en-US" sz="3200" dirty="0"/>
          </a:p>
          <a:p>
            <a:pPr lvl="1"/>
            <a:r>
              <a:rPr lang="en-US" sz="3000" dirty="0" smtClean="0"/>
              <a:t>often </a:t>
            </a:r>
            <a:r>
              <a:rPr lang="en-US" sz="3000" dirty="0"/>
              <a:t>in an attempt to arrive at a re-definition. </a:t>
            </a:r>
          </a:p>
          <a:p>
            <a:pPr lvl="2"/>
            <a:r>
              <a:rPr lang="en-US" sz="2600" dirty="0"/>
              <a:t>E.g. “envisaged the result of the downfall of patriarchy not as</a:t>
            </a:r>
            <a:r>
              <a:rPr lang="en-US" sz="2600" i="1" dirty="0"/>
              <a:t> a new mother-age </a:t>
            </a:r>
            <a:r>
              <a:rPr lang="en-US" sz="2600" dirty="0"/>
              <a:t>but as</a:t>
            </a:r>
            <a:r>
              <a:rPr lang="en-US" sz="2600" i="1" dirty="0"/>
              <a:t> an age of gender equality</a:t>
            </a:r>
            <a:r>
              <a:rPr lang="en-US" sz="2600" dirty="0"/>
              <a:t>”(AHR</a:t>
            </a:r>
            <a:r>
              <a:rPr lang="en-US" sz="2600" dirty="0" smtClean="0"/>
              <a:t>)</a:t>
            </a:r>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21</a:t>
            </a:fld>
            <a:endParaRPr lang="it-IT" dirty="0"/>
          </a:p>
        </p:txBody>
      </p:sp>
      <p:sp>
        <p:nvSpPr>
          <p:cNvPr id="7" name="Segnaposto testo 6"/>
          <p:cNvSpPr>
            <a:spLocks noGrp="1"/>
          </p:cNvSpPr>
          <p:nvPr>
            <p:ph type="body" sz="quarter" idx="13"/>
          </p:nvPr>
        </p:nvSpPr>
        <p:spPr/>
        <p:txBody>
          <a:bodyPr/>
          <a:lstStyle/>
          <a:p>
            <a:r>
              <a:rPr lang="it-IT" sz="2400" dirty="0" smtClean="0"/>
              <a:t> </a:t>
            </a:r>
            <a:r>
              <a:rPr lang="it-IT" sz="2400" dirty="0" err="1" smtClean="0"/>
              <a:t>temporal</a:t>
            </a:r>
            <a:r>
              <a:rPr lang="it-IT" sz="2400" dirty="0" smtClean="0"/>
              <a:t> </a:t>
            </a:r>
            <a:r>
              <a:rPr lang="it-IT" sz="2400" dirty="0" err="1" smtClean="0"/>
              <a:t>units</a:t>
            </a:r>
            <a:endParaRPr lang="it-IT" sz="2400" dirty="0"/>
          </a:p>
        </p:txBody>
      </p:sp>
      <p:graphicFrame>
        <p:nvGraphicFramePr>
          <p:cNvPr id="8" name="Grafico 7"/>
          <p:cNvGraphicFramePr/>
          <p:nvPr>
            <p:extLst>
              <p:ext uri="{D42A27DB-BD31-4B8C-83A1-F6EECF244321}">
                <p14:modId xmlns:p14="http://schemas.microsoft.com/office/powerpoint/2010/main" val="905050864"/>
              </p:ext>
            </p:extLst>
          </p:nvPr>
        </p:nvGraphicFramePr>
        <p:xfrm>
          <a:off x="4083550" y="149571"/>
          <a:ext cx="3960495" cy="2390775"/>
        </p:xfrm>
        <a:graphic>
          <a:graphicData uri="http://schemas.openxmlformats.org/drawingml/2006/chart">
            <c:chart xmlns:c="http://schemas.openxmlformats.org/drawingml/2006/chart" xmlns:r="http://schemas.openxmlformats.org/officeDocument/2006/relationships" r:id="rId2"/>
          </a:graphicData>
        </a:graphic>
      </p:graphicFrame>
      <p:sp>
        <p:nvSpPr>
          <p:cNvPr id="9" name="CasellaDiTesto 8"/>
          <p:cNvSpPr txBox="1"/>
          <p:nvPr/>
        </p:nvSpPr>
        <p:spPr>
          <a:xfrm>
            <a:off x="863600" y="1498600"/>
            <a:ext cx="3111500" cy="1200329"/>
          </a:xfrm>
          <a:prstGeom prst="rect">
            <a:avLst/>
          </a:prstGeom>
          <a:noFill/>
        </p:spPr>
        <p:txBody>
          <a:bodyPr wrap="square" rtlCol="0">
            <a:spAutoFit/>
          </a:bodyPr>
          <a:lstStyle/>
          <a:p>
            <a:r>
              <a:rPr lang="en-US" dirty="0"/>
              <a:t>Popularization </a:t>
            </a:r>
          </a:p>
          <a:p>
            <a:pPr lvl="1"/>
            <a:r>
              <a:rPr lang="en-US" dirty="0"/>
              <a:t>shows a preference for indefinite temporal units</a:t>
            </a:r>
          </a:p>
          <a:p>
            <a:endParaRPr lang="it-IT" dirty="0"/>
          </a:p>
        </p:txBody>
      </p:sp>
      <p:sp>
        <p:nvSpPr>
          <p:cNvPr id="10" name="CasellaDiTesto 9"/>
          <p:cNvSpPr txBox="1"/>
          <p:nvPr/>
        </p:nvSpPr>
        <p:spPr>
          <a:xfrm>
            <a:off x="647700" y="2653046"/>
            <a:ext cx="4165600" cy="646331"/>
          </a:xfrm>
          <a:prstGeom prst="rect">
            <a:avLst/>
          </a:prstGeom>
          <a:noFill/>
        </p:spPr>
        <p:txBody>
          <a:bodyPr wrap="square" rtlCol="0">
            <a:spAutoFit/>
          </a:bodyPr>
          <a:lstStyle/>
          <a:p>
            <a:r>
              <a:rPr lang="en-US" dirty="0"/>
              <a:t>Concordance analysis </a:t>
            </a:r>
          </a:p>
          <a:p>
            <a:endParaRPr lang="it-IT" dirty="0"/>
          </a:p>
        </p:txBody>
      </p:sp>
      <p:sp>
        <p:nvSpPr>
          <p:cNvPr id="11" name="CasellaDiTesto 10"/>
          <p:cNvSpPr txBox="1"/>
          <p:nvPr/>
        </p:nvSpPr>
        <p:spPr>
          <a:xfrm>
            <a:off x="863600" y="3186792"/>
            <a:ext cx="2501900" cy="2862322"/>
          </a:xfrm>
          <a:prstGeom prst="rect">
            <a:avLst/>
          </a:prstGeom>
          <a:noFill/>
          <a:ln>
            <a:solidFill>
              <a:srgbClr val="00B0F0"/>
            </a:solidFill>
          </a:ln>
        </p:spPr>
        <p:txBody>
          <a:bodyPr wrap="square" rtlCol="0">
            <a:spAutoFit/>
          </a:bodyPr>
          <a:lstStyle/>
          <a:p>
            <a:r>
              <a:rPr lang="en-US" dirty="0"/>
              <a:t>In popularization</a:t>
            </a:r>
          </a:p>
          <a:p>
            <a:pPr marL="457200" indent="-457200">
              <a:buFontTx/>
              <a:buChar char="-"/>
            </a:pPr>
            <a:r>
              <a:rPr lang="en-US" dirty="0" err="1"/>
              <a:t>Chronotopic</a:t>
            </a:r>
            <a:r>
              <a:rPr lang="en-US" dirty="0"/>
              <a:t> reference is limited and often conventional (</a:t>
            </a:r>
            <a:r>
              <a:rPr lang="en-US" dirty="0" err="1">
                <a:solidFill>
                  <a:schemeClr val="accent1"/>
                </a:solidFill>
              </a:rPr>
              <a:t>Labour</a:t>
            </a:r>
            <a:r>
              <a:rPr lang="en-US" dirty="0">
                <a:solidFill>
                  <a:schemeClr val="accent1"/>
                </a:solidFill>
              </a:rPr>
              <a:t> Day, St George’s Day</a:t>
            </a:r>
            <a:r>
              <a:rPr lang="en-US" dirty="0"/>
              <a:t>)</a:t>
            </a:r>
          </a:p>
          <a:p>
            <a:pPr marL="457200" indent="-457200">
              <a:buFontTx/>
              <a:buChar char="-"/>
            </a:pPr>
            <a:r>
              <a:rPr lang="en-US" dirty="0"/>
              <a:t>Preference for identification vs </a:t>
            </a:r>
            <a:r>
              <a:rPr lang="en-US" dirty="0" smtClean="0"/>
              <a:t>classification</a:t>
            </a:r>
            <a:endParaRPr lang="it-IT" dirty="0"/>
          </a:p>
        </p:txBody>
      </p:sp>
    </p:spTree>
    <p:extLst>
      <p:ext uri="{BB962C8B-B14F-4D97-AF65-F5344CB8AC3E}">
        <p14:creationId xmlns:p14="http://schemas.microsoft.com/office/powerpoint/2010/main" val="1635871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a:t>
            </a:r>
            <a:r>
              <a:rPr lang="it-IT" dirty="0" err="1" smtClean="0"/>
              <a:t>Grammatical</a:t>
            </a:r>
            <a:r>
              <a:rPr lang="it-IT" dirty="0" smtClean="0"/>
              <a:t> </a:t>
            </a:r>
            <a:r>
              <a:rPr lang="it-IT" dirty="0" err="1" smtClean="0"/>
              <a:t>words</a:t>
            </a:r>
            <a:r>
              <a:rPr lang="it-IT" dirty="0" smtClean="0"/>
              <a:t>:</a:t>
            </a:r>
            <a:br>
              <a:rPr lang="it-IT" dirty="0" smtClean="0"/>
            </a:br>
            <a:r>
              <a:rPr lang="it-IT" dirty="0" smtClean="0"/>
              <a:t>«</a:t>
            </a:r>
            <a:r>
              <a:rPr lang="it-IT" dirty="0" err="1" smtClean="0"/>
              <a:t>what</a:t>
            </a:r>
            <a:r>
              <a:rPr lang="it-IT" dirty="0" smtClean="0"/>
              <a:t>» in </a:t>
            </a:r>
            <a:r>
              <a:rPr lang="it-IT" dirty="0" err="1" smtClean="0"/>
              <a:t>history</a:t>
            </a:r>
            <a:endParaRPr lang="it-IT" dirty="0"/>
          </a:p>
        </p:txBody>
      </p:sp>
      <p:sp>
        <p:nvSpPr>
          <p:cNvPr id="3" name="Segnaposto contenuto 2"/>
          <p:cNvSpPr>
            <a:spLocks noGrp="1"/>
          </p:cNvSpPr>
          <p:nvPr>
            <p:ph idx="1"/>
          </p:nvPr>
        </p:nvSpPr>
        <p:spPr>
          <a:xfrm>
            <a:off x="1452939" y="2055200"/>
            <a:ext cx="7025574" cy="2317700"/>
          </a:xfrm>
        </p:spPr>
        <p:txBody>
          <a:bodyPr>
            <a:normAutofit fontScale="55000" lnSpcReduction="20000"/>
          </a:bodyPr>
          <a:lstStyle/>
          <a:p>
            <a:r>
              <a:rPr lang="en-GB" dirty="0" smtClean="0"/>
              <a:t>Corpus </a:t>
            </a:r>
          </a:p>
          <a:p>
            <a:r>
              <a:rPr lang="en-GB" dirty="0" smtClean="0"/>
              <a:t>Historical corpus: see JAC above</a:t>
            </a:r>
          </a:p>
          <a:p>
            <a:r>
              <a:rPr lang="en-GB" dirty="0" smtClean="0"/>
              <a:t>For comparison:</a:t>
            </a:r>
          </a:p>
          <a:p>
            <a:pPr marL="514350" indent="-514350">
              <a:buAutoNum type="alphaLcParenR"/>
            </a:pPr>
            <a:r>
              <a:rPr lang="en-GB" dirty="0" smtClean="0"/>
              <a:t>the </a:t>
            </a:r>
            <a:r>
              <a:rPr lang="en-GB" dirty="0"/>
              <a:t>academic component of the //full form//COCA corpus (Davies 2008), consisting of 103.4 million </a:t>
            </a:r>
            <a:r>
              <a:rPr lang="en-GB" dirty="0" smtClean="0"/>
              <a:t>words</a:t>
            </a:r>
          </a:p>
          <a:p>
            <a:pPr marL="514350" indent="-514350">
              <a:buAutoNum type="alphaLcParenR"/>
            </a:pPr>
            <a:r>
              <a:rPr lang="en-GB" dirty="0" smtClean="0"/>
              <a:t>a </a:t>
            </a:r>
            <a:r>
              <a:rPr lang="en-GB" dirty="0"/>
              <a:t>corpus of international journal articles in the field of business and economics (BEC), compiled following the same principles as the history corpus (HC) and comprising of about 5 million </a:t>
            </a:r>
            <a:r>
              <a:rPr lang="en-GB" dirty="0" smtClean="0"/>
              <a:t>words</a:t>
            </a:r>
          </a:p>
        </p:txBody>
      </p:sp>
      <p:sp>
        <p:nvSpPr>
          <p:cNvPr id="6" name="Segnaposto numero diapositiva 5"/>
          <p:cNvSpPr>
            <a:spLocks noGrp="1"/>
          </p:cNvSpPr>
          <p:nvPr>
            <p:ph type="sldNum" sz="quarter" idx="12"/>
          </p:nvPr>
        </p:nvSpPr>
        <p:spPr/>
        <p:txBody>
          <a:bodyPr/>
          <a:lstStyle/>
          <a:p>
            <a:fld id="{E0F8B7D7-B5E3-644D-9856-CC0934E69055}" type="slidenum">
              <a:rPr lang="it-IT" smtClean="0"/>
              <a:pPr/>
              <a:t>22</a:t>
            </a:fld>
            <a:endParaRPr lang="it-IT" dirty="0"/>
          </a:p>
        </p:txBody>
      </p:sp>
      <p:sp>
        <p:nvSpPr>
          <p:cNvPr id="7" name="Segnaposto testo 6"/>
          <p:cNvSpPr>
            <a:spLocks noGrp="1"/>
          </p:cNvSpPr>
          <p:nvPr>
            <p:ph type="body" sz="quarter" idx="13"/>
          </p:nvPr>
        </p:nvSpPr>
        <p:spPr>
          <a:xfrm>
            <a:off x="1440000" y="1274200"/>
            <a:ext cx="7171200" cy="327600"/>
          </a:xfrm>
        </p:spPr>
        <p:txBody>
          <a:bodyPr/>
          <a:lstStyle/>
          <a:p>
            <a:r>
              <a:rPr lang="it-IT" dirty="0" err="1" smtClean="0"/>
              <a:t>Only</a:t>
            </a:r>
            <a:r>
              <a:rPr lang="it-IT" dirty="0" smtClean="0"/>
              <a:t> </a:t>
            </a:r>
            <a:r>
              <a:rPr lang="it-IT" dirty="0" err="1" smtClean="0"/>
              <a:t>noticeable</a:t>
            </a:r>
            <a:r>
              <a:rPr lang="it-IT" dirty="0" smtClean="0"/>
              <a:t> for </a:t>
            </a:r>
            <a:r>
              <a:rPr lang="it-IT" dirty="0" err="1" smtClean="0"/>
              <a:t>frequency</a:t>
            </a:r>
            <a:r>
              <a:rPr lang="it-IT" dirty="0" smtClean="0"/>
              <a:t>?</a:t>
            </a:r>
            <a:endParaRPr lang="it-IT" dirty="0"/>
          </a:p>
        </p:txBody>
      </p:sp>
      <p:graphicFrame>
        <p:nvGraphicFramePr>
          <p:cNvPr id="8" name="Segnaposto contenuto 7"/>
          <p:cNvGraphicFramePr>
            <a:graphicFrameLocks/>
          </p:cNvGraphicFramePr>
          <p:nvPr>
            <p:extLst>
              <p:ext uri="{D42A27DB-BD31-4B8C-83A1-F6EECF244321}">
                <p14:modId xmlns:p14="http://schemas.microsoft.com/office/powerpoint/2010/main" val="491996872"/>
              </p:ext>
            </p:extLst>
          </p:nvPr>
        </p:nvGraphicFramePr>
        <p:xfrm>
          <a:off x="596901" y="4111521"/>
          <a:ext cx="7519988" cy="1828800"/>
        </p:xfrm>
        <a:graphic>
          <a:graphicData uri="http://schemas.openxmlformats.org/drawingml/2006/table">
            <a:tbl>
              <a:tblPr firstRow="1" firstCol="1" bandRow="1">
                <a:tableStyleId>{5C22544A-7EE6-4342-B048-85BDC9FD1C3A}</a:tableStyleId>
              </a:tblPr>
              <a:tblGrid>
                <a:gridCol w="697855">
                  <a:extLst>
                    <a:ext uri="{9D8B030D-6E8A-4147-A177-3AD203B41FA5}">
                      <a16:colId xmlns:a16="http://schemas.microsoft.com/office/drawing/2014/main" val="3211135134"/>
                    </a:ext>
                  </a:extLst>
                </a:gridCol>
                <a:gridCol w="1260350">
                  <a:extLst>
                    <a:ext uri="{9D8B030D-6E8A-4147-A177-3AD203B41FA5}">
                      <a16:colId xmlns:a16="http://schemas.microsoft.com/office/drawing/2014/main" val="1443520272"/>
                    </a:ext>
                  </a:extLst>
                </a:gridCol>
                <a:gridCol w="964062">
                  <a:extLst>
                    <a:ext uri="{9D8B030D-6E8A-4147-A177-3AD203B41FA5}">
                      <a16:colId xmlns:a16="http://schemas.microsoft.com/office/drawing/2014/main" val="1478062943"/>
                    </a:ext>
                  </a:extLst>
                </a:gridCol>
                <a:gridCol w="1260350">
                  <a:extLst>
                    <a:ext uri="{9D8B030D-6E8A-4147-A177-3AD203B41FA5}">
                      <a16:colId xmlns:a16="http://schemas.microsoft.com/office/drawing/2014/main" val="1988237130"/>
                    </a:ext>
                  </a:extLst>
                </a:gridCol>
                <a:gridCol w="1114462">
                  <a:extLst>
                    <a:ext uri="{9D8B030D-6E8A-4147-A177-3AD203B41FA5}">
                      <a16:colId xmlns:a16="http://schemas.microsoft.com/office/drawing/2014/main" val="175213675"/>
                    </a:ext>
                  </a:extLst>
                </a:gridCol>
                <a:gridCol w="1260350">
                  <a:extLst>
                    <a:ext uri="{9D8B030D-6E8A-4147-A177-3AD203B41FA5}">
                      <a16:colId xmlns:a16="http://schemas.microsoft.com/office/drawing/2014/main" val="1176943567"/>
                    </a:ext>
                  </a:extLst>
                </a:gridCol>
                <a:gridCol w="962559">
                  <a:extLst>
                    <a:ext uri="{9D8B030D-6E8A-4147-A177-3AD203B41FA5}">
                      <a16:colId xmlns:a16="http://schemas.microsoft.com/office/drawing/2014/main" val="2139860728"/>
                    </a:ext>
                  </a:extLst>
                </a:gridCol>
              </a:tblGrid>
              <a:tr h="539867">
                <a:tc>
                  <a:txBody>
                    <a:bodyPr/>
                    <a:lstStyle/>
                    <a:p>
                      <a:pPr marL="450215" indent="-450215" algn="just">
                        <a:lnSpc>
                          <a:spcPct val="200000"/>
                        </a:lnSpc>
                        <a:spcAft>
                          <a:spcPts val="0"/>
                        </a:spcAft>
                      </a:pPr>
                      <a:r>
                        <a:rPr lang="en-GB" sz="2000" dirty="0">
                          <a:effectLst/>
                        </a:rPr>
                        <a:t> </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gridSpan="2">
                  <a:txBody>
                    <a:bodyPr/>
                    <a:lstStyle/>
                    <a:p>
                      <a:pPr marL="450215" indent="-450215" algn="just">
                        <a:lnSpc>
                          <a:spcPct val="200000"/>
                        </a:lnSpc>
                        <a:spcAft>
                          <a:spcPts val="0"/>
                        </a:spcAft>
                      </a:pPr>
                      <a:r>
                        <a:rPr lang="en-GB" sz="2000" dirty="0">
                          <a:effectLst/>
                        </a:rPr>
                        <a:t>HC </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hMerge="1">
                  <a:txBody>
                    <a:bodyPr/>
                    <a:lstStyle/>
                    <a:p>
                      <a:endParaRPr lang="it-IT"/>
                    </a:p>
                  </a:txBody>
                  <a:tcPr/>
                </a:tc>
                <a:tc gridSpan="2">
                  <a:txBody>
                    <a:bodyPr/>
                    <a:lstStyle/>
                    <a:p>
                      <a:pPr marL="450215" indent="-450215" algn="just">
                        <a:lnSpc>
                          <a:spcPct val="200000"/>
                        </a:lnSpc>
                        <a:spcAft>
                          <a:spcPts val="0"/>
                        </a:spcAft>
                      </a:pPr>
                      <a:r>
                        <a:rPr lang="en-GB" sz="2000" dirty="0">
                          <a:effectLst/>
                        </a:rPr>
                        <a:t>BEC</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hMerge="1">
                  <a:txBody>
                    <a:bodyPr/>
                    <a:lstStyle/>
                    <a:p>
                      <a:endParaRPr lang="it-IT"/>
                    </a:p>
                  </a:txBody>
                  <a:tcPr/>
                </a:tc>
                <a:tc gridSpan="2">
                  <a:txBody>
                    <a:bodyPr/>
                    <a:lstStyle/>
                    <a:p>
                      <a:pPr marL="450215" indent="-450215" algn="just">
                        <a:lnSpc>
                          <a:spcPct val="200000"/>
                        </a:lnSpc>
                        <a:spcAft>
                          <a:spcPts val="0"/>
                        </a:spcAft>
                      </a:pPr>
                      <a:r>
                        <a:rPr lang="en-GB" sz="2000">
                          <a:effectLst/>
                        </a:rPr>
                        <a:t>COCA-A</a:t>
                      </a:r>
                      <a:endParaRPr lang="it-IT" sz="2000">
                        <a:effectLst/>
                        <a:latin typeface="Times New Roman" panose="02020603050405020304" pitchFamily="18" charset="0"/>
                        <a:ea typeface="Times New Roman" panose="02020603050405020304" pitchFamily="18" charset="0"/>
                      </a:endParaRPr>
                    </a:p>
                  </a:txBody>
                  <a:tcPr marL="57067" marR="57067" marT="0" marB="0"/>
                </a:tc>
                <a:tc hMerge="1">
                  <a:txBody>
                    <a:bodyPr/>
                    <a:lstStyle/>
                    <a:p>
                      <a:endParaRPr lang="it-IT"/>
                    </a:p>
                  </a:txBody>
                  <a:tcPr/>
                </a:tc>
                <a:extLst>
                  <a:ext uri="{0D108BD9-81ED-4DB2-BD59-A6C34878D82A}">
                    <a16:rowId xmlns:a16="http://schemas.microsoft.com/office/drawing/2014/main" val="499301281"/>
                  </a:ext>
                </a:extLst>
              </a:tr>
              <a:tr h="539867">
                <a:tc>
                  <a:txBody>
                    <a:bodyPr/>
                    <a:lstStyle/>
                    <a:p>
                      <a:pPr marL="450215" indent="-450215" algn="just">
                        <a:lnSpc>
                          <a:spcPct val="200000"/>
                        </a:lnSpc>
                        <a:spcAft>
                          <a:spcPts val="0"/>
                        </a:spcAft>
                      </a:pPr>
                      <a:r>
                        <a:rPr lang="en-GB" sz="2000" dirty="0">
                          <a:effectLst/>
                        </a:rPr>
                        <a:t> </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a:effectLst/>
                        </a:rPr>
                        <a:t>Frequency</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err="1">
                          <a:effectLst/>
                        </a:rPr>
                        <a:t>Ptw</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a:effectLst/>
                        </a:rPr>
                        <a:t>Frequency</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err="1">
                          <a:effectLst/>
                        </a:rPr>
                        <a:t>Ptw</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a:effectLst/>
                        </a:rPr>
                        <a:t>Frequency</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err="1">
                          <a:effectLst/>
                        </a:rPr>
                        <a:t>Ptw</a:t>
                      </a:r>
                      <a:endParaRPr lang="it-IT" sz="2000" dirty="0">
                        <a:effectLst/>
                        <a:latin typeface="Times New Roman" panose="02020603050405020304" pitchFamily="18" charset="0"/>
                        <a:ea typeface="Times New Roman" panose="02020603050405020304" pitchFamily="18" charset="0"/>
                      </a:endParaRPr>
                    </a:p>
                  </a:txBody>
                  <a:tcPr marL="57067" marR="57067" marT="0" marB="0"/>
                </a:tc>
                <a:extLst>
                  <a:ext uri="{0D108BD9-81ED-4DB2-BD59-A6C34878D82A}">
                    <a16:rowId xmlns:a16="http://schemas.microsoft.com/office/drawing/2014/main" val="1880305256"/>
                  </a:ext>
                </a:extLst>
              </a:tr>
              <a:tr h="539867">
                <a:tc>
                  <a:txBody>
                    <a:bodyPr/>
                    <a:lstStyle/>
                    <a:p>
                      <a:pPr marL="450215" indent="-450215" algn="just">
                        <a:lnSpc>
                          <a:spcPct val="200000"/>
                        </a:lnSpc>
                        <a:spcAft>
                          <a:spcPts val="0"/>
                        </a:spcAft>
                      </a:pPr>
                      <a:r>
                        <a:rPr lang="en-GB" sz="2000" dirty="0">
                          <a:effectLst/>
                        </a:rPr>
                        <a:t>What</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a:effectLst/>
                        </a:rPr>
                        <a:t>3232</a:t>
                      </a:r>
                      <a:endParaRPr lang="it-IT" sz="200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b="1" dirty="0">
                          <a:solidFill>
                            <a:srgbClr val="FF0000"/>
                          </a:solidFill>
                          <a:effectLst>
                            <a:outerShdw blurRad="38100" dist="38100" dir="2700000" algn="tl">
                              <a:srgbClr val="000000">
                                <a:alpha val="43137"/>
                              </a:srgbClr>
                            </a:outerShdw>
                          </a:effectLst>
                        </a:rPr>
                        <a:t>1,3</a:t>
                      </a:r>
                      <a:endParaRPr lang="it-IT"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a:effectLst/>
                        </a:rPr>
                        <a:t>4158</a:t>
                      </a:r>
                      <a:endParaRPr lang="it-IT" sz="2000" dirty="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a:solidFill>
                            <a:srgbClr val="FF0000"/>
                          </a:solidFill>
                          <a:effectLst/>
                        </a:rPr>
                        <a:t>0,8</a:t>
                      </a:r>
                      <a:endParaRPr lang="it-IT" sz="2000" dirty="0">
                        <a:solidFill>
                          <a:srgbClr val="FF0000"/>
                        </a:solidFill>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it-IT" sz="2000">
                          <a:effectLst/>
                        </a:rPr>
                        <a:t>147,052</a:t>
                      </a:r>
                      <a:endParaRPr lang="it-IT" sz="2000">
                        <a:effectLst/>
                        <a:latin typeface="Times New Roman" panose="02020603050405020304" pitchFamily="18" charset="0"/>
                        <a:ea typeface="Times New Roman" panose="02020603050405020304" pitchFamily="18" charset="0"/>
                      </a:endParaRPr>
                    </a:p>
                  </a:txBody>
                  <a:tcPr marL="57067" marR="57067" marT="0" marB="0"/>
                </a:tc>
                <a:tc>
                  <a:txBody>
                    <a:bodyPr/>
                    <a:lstStyle/>
                    <a:p>
                      <a:pPr marL="450215" indent="-450215" algn="just">
                        <a:lnSpc>
                          <a:spcPct val="200000"/>
                        </a:lnSpc>
                        <a:spcAft>
                          <a:spcPts val="0"/>
                        </a:spcAft>
                      </a:pPr>
                      <a:r>
                        <a:rPr lang="en-GB" sz="2000" dirty="0">
                          <a:solidFill>
                            <a:srgbClr val="FF0000"/>
                          </a:solidFill>
                          <a:effectLst/>
                        </a:rPr>
                        <a:t>0,1</a:t>
                      </a:r>
                      <a:endParaRPr lang="it-IT" sz="2000" dirty="0">
                        <a:solidFill>
                          <a:srgbClr val="FF0000"/>
                        </a:solidFill>
                        <a:effectLst/>
                        <a:latin typeface="Times New Roman" panose="02020603050405020304" pitchFamily="18" charset="0"/>
                        <a:ea typeface="Times New Roman" panose="02020603050405020304" pitchFamily="18" charset="0"/>
                      </a:endParaRPr>
                    </a:p>
                  </a:txBody>
                  <a:tcPr marL="57067" marR="57067" marT="0" marB="0"/>
                </a:tc>
                <a:extLst>
                  <a:ext uri="{0D108BD9-81ED-4DB2-BD59-A6C34878D82A}">
                    <a16:rowId xmlns:a16="http://schemas.microsoft.com/office/drawing/2014/main" val="402611195"/>
                  </a:ext>
                </a:extLst>
              </a:tr>
            </a:tbl>
          </a:graphicData>
        </a:graphic>
      </p:graphicFrame>
    </p:spTree>
    <p:extLst>
      <p:ext uri="{BB962C8B-B14F-4D97-AF65-F5344CB8AC3E}">
        <p14:creationId xmlns:p14="http://schemas.microsoft.com/office/powerpoint/2010/main" val="2399050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0F8B7D7-B5E3-644D-9856-CC0934E69055}" type="slidenum">
              <a:rPr lang="it-IT" smtClean="0"/>
              <a:pPr/>
              <a:t>23</a:t>
            </a:fld>
            <a:endParaRPr lang="it-IT" dirty="0"/>
          </a:p>
        </p:txBody>
      </p:sp>
      <p:graphicFrame>
        <p:nvGraphicFramePr>
          <p:cNvPr id="9" name="Tabella 8"/>
          <p:cNvGraphicFramePr>
            <a:graphicFrameLocks noGrp="1"/>
          </p:cNvGraphicFramePr>
          <p:nvPr>
            <p:extLst>
              <p:ext uri="{D42A27DB-BD31-4B8C-83A1-F6EECF244321}">
                <p14:modId xmlns:p14="http://schemas.microsoft.com/office/powerpoint/2010/main" val="3849909007"/>
              </p:ext>
            </p:extLst>
          </p:nvPr>
        </p:nvGraphicFramePr>
        <p:xfrm>
          <a:off x="547983" y="154138"/>
          <a:ext cx="4691286" cy="7315200"/>
        </p:xfrm>
        <a:graphic>
          <a:graphicData uri="http://schemas.openxmlformats.org/drawingml/2006/table">
            <a:tbl>
              <a:tblPr>
                <a:tableStyleId>{5C22544A-7EE6-4342-B048-85BDC9FD1C3A}</a:tableStyleId>
              </a:tblPr>
              <a:tblGrid>
                <a:gridCol w="1652271">
                  <a:extLst>
                    <a:ext uri="{9D8B030D-6E8A-4147-A177-3AD203B41FA5}">
                      <a16:colId xmlns:a16="http://schemas.microsoft.com/office/drawing/2014/main" val="3654348276"/>
                    </a:ext>
                  </a:extLst>
                </a:gridCol>
                <a:gridCol w="451302">
                  <a:extLst>
                    <a:ext uri="{9D8B030D-6E8A-4147-A177-3AD203B41FA5}">
                      <a16:colId xmlns:a16="http://schemas.microsoft.com/office/drawing/2014/main" val="362352379"/>
                    </a:ext>
                  </a:extLst>
                </a:gridCol>
                <a:gridCol w="2136411">
                  <a:extLst>
                    <a:ext uri="{9D8B030D-6E8A-4147-A177-3AD203B41FA5}">
                      <a16:colId xmlns:a16="http://schemas.microsoft.com/office/drawing/2014/main" val="2392961808"/>
                    </a:ext>
                  </a:extLst>
                </a:gridCol>
                <a:gridCol w="451302">
                  <a:extLst>
                    <a:ext uri="{9D8B030D-6E8A-4147-A177-3AD203B41FA5}">
                      <a16:colId xmlns:a16="http://schemas.microsoft.com/office/drawing/2014/main" val="1497966204"/>
                    </a:ext>
                  </a:extLst>
                </a:gridCol>
              </a:tblGrid>
              <a:tr h="217567">
                <a:tc>
                  <a:txBody>
                    <a:bodyPr/>
                    <a:lstStyle/>
                    <a:p>
                      <a:pPr marL="171450" indent="-171450" algn="just">
                        <a:lnSpc>
                          <a:spcPct val="200000"/>
                        </a:lnSpc>
                        <a:spcAft>
                          <a:spcPts val="0"/>
                        </a:spcAft>
                      </a:pPr>
                      <a:r>
                        <a:rPr lang="en-GB" sz="1200" dirty="0">
                          <a:effectLst/>
                        </a:rPr>
                        <a:t>3-word clusters</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dirty="0">
                          <a:effectLst/>
                        </a:rPr>
                        <a:t>Freq.</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dirty="0">
                          <a:effectLst/>
                        </a:rPr>
                        <a:t>4-word clusters</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dirty="0">
                          <a:effectLst/>
                        </a:rPr>
                        <a:t>Freq.</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224050858"/>
                  </a:ext>
                </a:extLst>
              </a:tr>
              <a:tr h="217567">
                <a:tc>
                  <a:txBody>
                    <a:bodyPr/>
                    <a:lstStyle/>
                    <a:p>
                      <a:pPr marL="171450" indent="-171450" algn="just">
                        <a:lnSpc>
                          <a:spcPct val="200000"/>
                        </a:lnSpc>
                        <a:spcAft>
                          <a:spcPts val="0"/>
                        </a:spcAft>
                      </a:pPr>
                      <a:r>
                        <a:rPr lang="en-GB" sz="1200" dirty="0">
                          <a:effectLst/>
                        </a:rPr>
                        <a:t>WHAT IT </a:t>
                      </a:r>
                      <a:r>
                        <a:rPr lang="en-GB" sz="1200" dirty="0">
                          <a:solidFill>
                            <a:srgbClr val="FF0000"/>
                          </a:solidFill>
                          <a:effectLst>
                            <a:outerShdw blurRad="38100" dist="38100" dir="2700000" algn="tl">
                              <a:srgbClr val="000000">
                                <a:alpha val="43137"/>
                              </a:srgbClr>
                            </a:outerShdw>
                          </a:effectLst>
                        </a:rPr>
                        <a:t>IS</a:t>
                      </a:r>
                      <a:endParaRPr lang="it-IT" sz="1200" b="1" dirty="0">
                        <a:solidFill>
                          <a:srgbClr val="FF0000"/>
                        </a:solidFill>
                        <a:effectLst>
                          <a:outerShdw blurRad="38100" dist="38100" dir="2700000" algn="tl">
                            <a:srgbClr val="000000">
                              <a:alpha val="43137"/>
                            </a:srgbClr>
                          </a:outerShdw>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36</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THE QUESTION OF WHAT</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14</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2691829507"/>
                  </a:ext>
                </a:extLst>
              </a:tr>
              <a:tr h="217567">
                <a:tc>
                  <a:txBody>
                    <a:bodyPr/>
                    <a:lstStyle/>
                    <a:p>
                      <a:pPr marL="171450" indent="-171450" algn="just">
                        <a:lnSpc>
                          <a:spcPct val="200000"/>
                        </a:lnSpc>
                        <a:spcAft>
                          <a:spcPts val="0"/>
                        </a:spcAft>
                      </a:pPr>
                      <a:r>
                        <a:rPr lang="en-GB" sz="1200" dirty="0">
                          <a:effectLst/>
                        </a:rPr>
                        <a:t>WHAT </a:t>
                      </a:r>
                      <a:r>
                        <a:rPr lang="en-GB" sz="1200" dirty="0">
                          <a:solidFill>
                            <a:srgbClr val="FF0000"/>
                          </a:solidFill>
                          <a:effectLst/>
                        </a:rPr>
                        <a:t>HAS BEEN</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33</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WE MIGHT </a:t>
                      </a:r>
                      <a:r>
                        <a:rPr lang="it-IT" sz="1200" dirty="0">
                          <a:solidFill>
                            <a:srgbClr val="FF0000"/>
                          </a:solidFill>
                          <a:effectLst/>
                        </a:rPr>
                        <a:t>CALL</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14</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10768482"/>
                  </a:ext>
                </a:extLst>
              </a:tr>
              <a:tr h="217567">
                <a:tc>
                  <a:txBody>
                    <a:bodyPr/>
                    <a:lstStyle/>
                    <a:p>
                      <a:pPr marL="171450" indent="-171450" algn="just">
                        <a:lnSpc>
                          <a:spcPct val="200000"/>
                        </a:lnSpc>
                        <a:spcAft>
                          <a:spcPts val="0"/>
                        </a:spcAft>
                      </a:pPr>
                      <a:r>
                        <a:rPr lang="en-GB" sz="1200" dirty="0">
                          <a:effectLst/>
                        </a:rPr>
                        <a:t>OF WHAT </a:t>
                      </a:r>
                      <a:r>
                        <a:rPr lang="en-GB" sz="1200" dirty="0">
                          <a:solidFill>
                            <a:srgbClr val="FF0000"/>
                          </a:solidFill>
                          <a:effectLst/>
                        </a:rPr>
                        <a:t>WAS</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31</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MIGHT BE </a:t>
                      </a:r>
                      <a:r>
                        <a:rPr lang="it-IT" sz="1200" dirty="0">
                          <a:solidFill>
                            <a:srgbClr val="FF0000"/>
                          </a:solidFill>
                          <a:effectLst/>
                        </a:rPr>
                        <a:t>CALLED</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13</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2942113887"/>
                  </a:ext>
                </a:extLst>
              </a:tr>
              <a:tr h="217567">
                <a:tc>
                  <a:txBody>
                    <a:bodyPr/>
                    <a:lstStyle/>
                    <a:p>
                      <a:pPr marL="171450" indent="-171450" algn="just">
                        <a:lnSpc>
                          <a:spcPct val="200000"/>
                        </a:lnSpc>
                        <a:spcAft>
                          <a:spcPts val="0"/>
                        </a:spcAft>
                      </a:pPr>
                      <a:r>
                        <a:rPr lang="en-GB" sz="1200" dirty="0">
                          <a:effectLst/>
                        </a:rPr>
                        <a:t>OF WHAT IS</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30</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IT </a:t>
                      </a:r>
                      <a:r>
                        <a:rPr lang="it-IT" sz="1200" dirty="0">
                          <a:solidFill>
                            <a:srgbClr val="FF0000"/>
                          </a:solidFill>
                          <a:effectLst/>
                        </a:rPr>
                        <a:t>MEANT</a:t>
                      </a:r>
                      <a:r>
                        <a:rPr lang="it-IT" sz="1200" dirty="0">
                          <a:effectLst/>
                        </a:rPr>
                        <a:t> TO</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11</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2147173106"/>
                  </a:ext>
                </a:extLst>
              </a:tr>
              <a:tr h="217567">
                <a:tc>
                  <a:txBody>
                    <a:bodyPr/>
                    <a:lstStyle/>
                    <a:p>
                      <a:pPr marL="171450" indent="-171450" algn="just">
                        <a:lnSpc>
                          <a:spcPct val="200000"/>
                        </a:lnSpc>
                        <a:spcAft>
                          <a:spcPts val="0"/>
                        </a:spcAft>
                      </a:pPr>
                      <a:r>
                        <a:rPr lang="en-GB" sz="1200" dirty="0">
                          <a:effectLst/>
                        </a:rPr>
                        <a:t>WHAT </a:t>
                      </a:r>
                      <a:r>
                        <a:rPr lang="en-GB" sz="1200" dirty="0">
                          <a:solidFill>
                            <a:srgbClr val="FF0000"/>
                          </a:solidFill>
                          <a:effectLst/>
                        </a:rPr>
                        <a:t>MIGHT</a:t>
                      </a:r>
                      <a:r>
                        <a:rPr lang="en-GB" sz="1200" dirty="0">
                          <a:effectLst/>
                        </a:rPr>
                        <a:t> </a:t>
                      </a:r>
                      <a:r>
                        <a:rPr lang="en-GB" sz="1200" dirty="0">
                          <a:solidFill>
                            <a:srgbClr val="FF0000"/>
                          </a:solidFill>
                          <a:effectLst/>
                        </a:rPr>
                        <a:t>BE</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30</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IT </a:t>
                      </a:r>
                      <a:r>
                        <a:rPr lang="it-IT" sz="1200" dirty="0">
                          <a:solidFill>
                            <a:srgbClr val="FF0000"/>
                          </a:solidFill>
                          <a:effectLst/>
                        </a:rPr>
                        <a:t>MEANS</a:t>
                      </a:r>
                      <a:r>
                        <a:rPr lang="it-IT" sz="1200" dirty="0">
                          <a:effectLst/>
                        </a:rPr>
                        <a:t> TO</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10</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460333948"/>
                  </a:ext>
                </a:extLst>
              </a:tr>
              <a:tr h="217567">
                <a:tc>
                  <a:txBody>
                    <a:bodyPr/>
                    <a:lstStyle/>
                    <a:p>
                      <a:pPr marL="171450" indent="-171450" algn="just">
                        <a:lnSpc>
                          <a:spcPct val="200000"/>
                        </a:lnSpc>
                        <a:spcAft>
                          <a:spcPts val="0"/>
                        </a:spcAft>
                      </a:pPr>
                      <a:r>
                        <a:rPr lang="en-GB" sz="1200" dirty="0">
                          <a:effectLst/>
                        </a:rPr>
                        <a:t>TO WHAT EXTENT</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25</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IT MEANS TO BE</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8</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668212933"/>
                  </a:ext>
                </a:extLst>
              </a:tr>
              <a:tr h="217567">
                <a:tc>
                  <a:txBody>
                    <a:bodyPr/>
                    <a:lstStyle/>
                    <a:p>
                      <a:pPr marL="171450" indent="-171450" algn="just">
                        <a:lnSpc>
                          <a:spcPct val="200000"/>
                        </a:lnSpc>
                        <a:spcAft>
                          <a:spcPts val="0"/>
                        </a:spcAft>
                      </a:pPr>
                      <a:r>
                        <a:rPr lang="en-GB" sz="1200" dirty="0">
                          <a:effectLst/>
                        </a:rPr>
                        <a:t>OF WHAT IT</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25</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HE </a:t>
                      </a:r>
                      <a:r>
                        <a:rPr lang="it-IT" sz="1200" dirty="0">
                          <a:solidFill>
                            <a:srgbClr val="FF0000"/>
                          </a:solidFill>
                          <a:effectLst/>
                        </a:rPr>
                        <a:t>CALLS</a:t>
                      </a:r>
                      <a:r>
                        <a:rPr lang="it-IT" sz="1200" dirty="0">
                          <a:effectLst/>
                        </a:rPr>
                        <a:t> THE</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8</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4294491439"/>
                  </a:ext>
                </a:extLst>
              </a:tr>
              <a:tr h="217567">
                <a:tc>
                  <a:txBody>
                    <a:bodyPr/>
                    <a:lstStyle/>
                    <a:p>
                      <a:pPr marL="171450" indent="-171450" algn="just">
                        <a:lnSpc>
                          <a:spcPct val="200000"/>
                        </a:lnSpc>
                        <a:spcAft>
                          <a:spcPts val="0"/>
                        </a:spcAft>
                      </a:pPr>
                      <a:r>
                        <a:rPr lang="en-GB" sz="1200" dirty="0">
                          <a:effectLst/>
                        </a:rPr>
                        <a:t>WHAT IS THE</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23</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WE </a:t>
                      </a:r>
                      <a:r>
                        <a:rPr lang="it-IT" sz="1200" dirty="0">
                          <a:solidFill>
                            <a:srgbClr val="FF0000"/>
                          </a:solidFill>
                          <a:effectLst/>
                        </a:rPr>
                        <a:t>MEAN</a:t>
                      </a:r>
                      <a:r>
                        <a:rPr lang="it-IT" sz="1200" dirty="0">
                          <a:effectLst/>
                        </a:rPr>
                        <a:t> BY</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8</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904009415"/>
                  </a:ext>
                </a:extLst>
              </a:tr>
              <a:tr h="217567">
                <a:tc>
                  <a:txBody>
                    <a:bodyPr/>
                    <a:lstStyle/>
                    <a:p>
                      <a:pPr marL="171450" indent="-171450" algn="just">
                        <a:lnSpc>
                          <a:spcPct val="200000"/>
                        </a:lnSpc>
                        <a:spcAft>
                          <a:spcPts val="0"/>
                        </a:spcAft>
                      </a:pPr>
                      <a:r>
                        <a:rPr lang="en-GB" sz="1200" dirty="0">
                          <a:effectLst/>
                        </a:rPr>
                        <a:t>WHAT HE </a:t>
                      </a:r>
                      <a:r>
                        <a:rPr lang="en-GB" sz="1200" dirty="0">
                          <a:solidFill>
                            <a:srgbClr val="FF0000"/>
                          </a:solidFill>
                          <a:effectLst/>
                        </a:rPr>
                        <a:t>CALLED</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20</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THING WHAT IT IS</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7</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442372393"/>
                  </a:ext>
                </a:extLst>
              </a:tr>
              <a:tr h="217567">
                <a:tc>
                  <a:txBody>
                    <a:bodyPr/>
                    <a:lstStyle/>
                    <a:p>
                      <a:pPr marL="171450" indent="-171450" algn="just">
                        <a:lnSpc>
                          <a:spcPct val="200000"/>
                        </a:lnSpc>
                        <a:spcAft>
                          <a:spcPts val="0"/>
                        </a:spcAft>
                      </a:pPr>
                      <a:r>
                        <a:rPr lang="en-GB" sz="1200" dirty="0">
                          <a:effectLst/>
                        </a:rPr>
                        <a:t>WHAT CAN </a:t>
                      </a:r>
                      <a:r>
                        <a:rPr lang="en-GB" sz="1200" dirty="0">
                          <a:solidFill>
                            <a:srgbClr val="FF0000"/>
                          </a:solidFill>
                          <a:effectLst/>
                        </a:rPr>
                        <a:t>BE</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20</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WE DO NOT </a:t>
                      </a:r>
                      <a:r>
                        <a:rPr lang="it-IT" sz="1200" dirty="0">
                          <a:solidFill>
                            <a:srgbClr val="FF0000"/>
                          </a:solidFill>
                          <a:effectLst/>
                        </a:rPr>
                        <a:t>KNOW</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7</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02240297"/>
                  </a:ext>
                </a:extLst>
              </a:tr>
              <a:tr h="217567">
                <a:tc>
                  <a:txBody>
                    <a:bodyPr/>
                    <a:lstStyle/>
                    <a:p>
                      <a:pPr marL="171450" indent="-171450" algn="just">
                        <a:lnSpc>
                          <a:spcPct val="200000"/>
                        </a:lnSpc>
                        <a:spcAft>
                          <a:spcPts val="0"/>
                        </a:spcAft>
                      </a:pPr>
                      <a:r>
                        <a:rPr lang="en-GB" sz="1200" dirty="0">
                          <a:effectLst/>
                        </a:rPr>
                        <a:t>WHAT </a:t>
                      </a:r>
                      <a:r>
                        <a:rPr lang="en-GB" sz="1200" dirty="0">
                          <a:solidFill>
                            <a:srgbClr val="FF0000"/>
                          </a:solidFill>
                          <a:effectLst/>
                        </a:rPr>
                        <a:t>HAD BEEN</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19</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WHAT IS AT STAKE</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7</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1516296114"/>
                  </a:ext>
                </a:extLst>
              </a:tr>
              <a:tr h="217567">
                <a:tc>
                  <a:txBody>
                    <a:bodyPr/>
                    <a:lstStyle/>
                    <a:p>
                      <a:pPr marL="171450" indent="-171450" algn="just">
                        <a:lnSpc>
                          <a:spcPct val="200000"/>
                        </a:lnSpc>
                        <a:spcAft>
                          <a:spcPts val="0"/>
                        </a:spcAft>
                      </a:pPr>
                      <a:r>
                        <a:rPr lang="en-GB" sz="1200" dirty="0">
                          <a:effectLst/>
                        </a:rPr>
                        <a:t>WHAT WE MIGHT19</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19</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IT MEANT TO BE</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7</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4186240847"/>
                  </a:ext>
                </a:extLst>
              </a:tr>
              <a:tr h="217567">
                <a:tc>
                  <a:txBody>
                    <a:bodyPr/>
                    <a:lstStyle/>
                    <a:p>
                      <a:pPr marL="171450" indent="-171450" algn="just">
                        <a:lnSpc>
                          <a:spcPct val="200000"/>
                        </a:lnSpc>
                        <a:spcAft>
                          <a:spcPts val="0"/>
                        </a:spcAft>
                      </a:pPr>
                      <a:r>
                        <a:rPr lang="en-GB" sz="1200" dirty="0">
                          <a:effectLst/>
                        </a:rPr>
                        <a:t>THIS IS WHAT</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18</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THEY </a:t>
                      </a:r>
                      <a:r>
                        <a:rPr lang="it-IT" sz="1200" dirty="0">
                          <a:solidFill>
                            <a:srgbClr val="FF0000"/>
                          </a:solidFill>
                          <a:effectLst/>
                        </a:rPr>
                        <a:t>SAW</a:t>
                      </a:r>
                      <a:r>
                        <a:rPr lang="it-IT" sz="1200" dirty="0">
                          <a:effectLst/>
                        </a:rPr>
                        <a:t> AS</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7</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602018039"/>
                  </a:ext>
                </a:extLst>
              </a:tr>
              <a:tr h="217567">
                <a:tc>
                  <a:txBody>
                    <a:bodyPr/>
                    <a:lstStyle/>
                    <a:p>
                      <a:pPr marL="171450" indent="-171450" algn="just">
                        <a:lnSpc>
                          <a:spcPct val="200000"/>
                        </a:lnSpc>
                        <a:spcAft>
                          <a:spcPts val="0"/>
                        </a:spcAft>
                      </a:pPr>
                      <a:r>
                        <a:rPr lang="en-GB" sz="1200" dirty="0">
                          <a:effectLst/>
                        </a:rPr>
                        <a:t>OF WHAT THEY</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17</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OF WHAT HAS BEEN</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7</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4160350746"/>
                  </a:ext>
                </a:extLst>
              </a:tr>
              <a:tr h="217567">
                <a:tc>
                  <a:txBody>
                    <a:bodyPr/>
                    <a:lstStyle/>
                    <a:p>
                      <a:pPr marL="171450" indent="-171450" algn="just">
                        <a:lnSpc>
                          <a:spcPct val="200000"/>
                        </a:lnSpc>
                        <a:spcAft>
                          <a:spcPts val="0"/>
                        </a:spcAft>
                      </a:pPr>
                      <a:r>
                        <a:rPr lang="en-GB" sz="1200" dirty="0">
                          <a:effectLst/>
                        </a:rPr>
                        <a:t>WHAT HE </a:t>
                      </a:r>
                      <a:r>
                        <a:rPr lang="en-GB" sz="1200" dirty="0">
                          <a:solidFill>
                            <a:srgbClr val="FF0000"/>
                          </a:solidFill>
                          <a:effectLst/>
                        </a:rPr>
                        <a:t>CALLS</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17</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WHAT CAME TO BE</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6</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4066020257"/>
                  </a:ext>
                </a:extLst>
              </a:tr>
              <a:tr h="217567">
                <a:tc>
                  <a:txBody>
                    <a:bodyPr/>
                    <a:lstStyle/>
                    <a:p>
                      <a:pPr marL="171450" indent="-171450" algn="just">
                        <a:lnSpc>
                          <a:spcPct val="200000"/>
                        </a:lnSpc>
                        <a:spcAft>
                          <a:spcPts val="0"/>
                        </a:spcAft>
                      </a:pPr>
                      <a:r>
                        <a:rPr lang="it-IT" sz="1200" dirty="0">
                          <a:effectLst/>
                        </a:rPr>
                        <a:t>WHAT IT </a:t>
                      </a:r>
                      <a:r>
                        <a:rPr lang="it-IT" sz="1200" dirty="0">
                          <a:solidFill>
                            <a:srgbClr val="FF0000"/>
                          </a:solidFill>
                          <a:effectLst/>
                        </a:rPr>
                        <a:t>WAS</a:t>
                      </a:r>
                      <a:endParaRPr lang="it-IT" sz="1200" b="1" dirty="0">
                        <a:solidFill>
                          <a:srgbClr val="FF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16</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WHAT </a:t>
                      </a:r>
                      <a:r>
                        <a:rPr lang="it-IT" sz="1200" dirty="0">
                          <a:solidFill>
                            <a:srgbClr val="FF0000"/>
                          </a:solidFill>
                          <a:effectLst/>
                        </a:rPr>
                        <a:t>APPEARS</a:t>
                      </a:r>
                      <a:r>
                        <a:rPr lang="it-IT" sz="1200" dirty="0">
                          <a:effectLst/>
                        </a:rPr>
                        <a:t> TO BE</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6</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4290151613"/>
                  </a:ext>
                </a:extLst>
              </a:tr>
              <a:tr h="217567">
                <a:tc>
                  <a:txBody>
                    <a:bodyPr/>
                    <a:lstStyle/>
                    <a:p>
                      <a:pPr marL="171450" indent="-171450" algn="just">
                        <a:lnSpc>
                          <a:spcPct val="200000"/>
                        </a:lnSpc>
                        <a:spcAft>
                          <a:spcPts val="0"/>
                        </a:spcAft>
                      </a:pPr>
                      <a:r>
                        <a:rPr lang="en-GB" sz="1200" dirty="0">
                          <a:effectLst/>
                        </a:rPr>
                        <a:t>WHAT I HAVE</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16</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WHAT IT IS NOT</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6</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459290119"/>
                  </a:ext>
                </a:extLst>
              </a:tr>
              <a:tr h="217567">
                <a:tc>
                  <a:txBody>
                    <a:bodyPr/>
                    <a:lstStyle/>
                    <a:p>
                      <a:pPr marL="171450" indent="-171450" algn="just">
                        <a:lnSpc>
                          <a:spcPct val="200000"/>
                        </a:lnSpc>
                        <a:spcAft>
                          <a:spcPts val="0"/>
                        </a:spcAft>
                      </a:pPr>
                      <a:r>
                        <a:rPr lang="en-GB" sz="1200" dirty="0">
                          <a:effectLst/>
                        </a:rPr>
                        <a:t>IN WHAT IS</a:t>
                      </a:r>
                      <a:endParaRPr lang="it-IT" sz="1200" b="1" dirty="0">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16</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IN WHAT MIGHT BE</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6</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3414589793"/>
                  </a:ext>
                </a:extLst>
              </a:tr>
              <a:tr h="217567">
                <a:tc>
                  <a:txBody>
                    <a:bodyPr/>
                    <a:lstStyle/>
                    <a:p>
                      <a:pPr marL="171450" indent="-171450" algn="just">
                        <a:lnSpc>
                          <a:spcPct val="200000"/>
                        </a:lnSpc>
                        <a:spcAft>
                          <a:spcPts val="0"/>
                        </a:spcAft>
                      </a:pPr>
                      <a:r>
                        <a:rPr lang="it-IT" sz="1200">
                          <a:effectLst/>
                        </a:rPr>
                        <a:t>WE MIGHT CALL</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en-GB" sz="1200">
                          <a:effectLst/>
                        </a:rPr>
                        <a:t>15</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a:effectLst/>
                        </a:rPr>
                        <a:t>TO FIND OUT WHAT</a:t>
                      </a:r>
                      <a:endParaRPr lang="it-IT" sz="1200" b="1">
                        <a:solidFill>
                          <a:srgbClr val="000000"/>
                        </a:solidFill>
                        <a:effectLst/>
                        <a:latin typeface="Times New Roman" panose="02020603050405020304" pitchFamily="18" charset="0"/>
                      </a:endParaRPr>
                    </a:p>
                  </a:txBody>
                  <a:tcPr marL="26440" marR="26440" marT="0" marB="0"/>
                </a:tc>
                <a:tc>
                  <a:txBody>
                    <a:bodyPr/>
                    <a:lstStyle/>
                    <a:p>
                      <a:pPr marL="171450" indent="-171450" algn="just">
                        <a:lnSpc>
                          <a:spcPct val="200000"/>
                        </a:lnSpc>
                        <a:spcAft>
                          <a:spcPts val="0"/>
                        </a:spcAft>
                      </a:pPr>
                      <a:r>
                        <a:rPr lang="it-IT" sz="1200" dirty="0">
                          <a:effectLst/>
                        </a:rPr>
                        <a:t>6</a:t>
                      </a:r>
                      <a:endParaRPr lang="it-IT" sz="1200" b="1" dirty="0">
                        <a:solidFill>
                          <a:srgbClr val="000000"/>
                        </a:solidFill>
                        <a:effectLst/>
                        <a:latin typeface="Times New Roman" panose="02020603050405020304" pitchFamily="18" charset="0"/>
                      </a:endParaRPr>
                    </a:p>
                  </a:txBody>
                  <a:tcPr marL="26440" marR="26440" marT="0" marB="0"/>
                </a:tc>
                <a:extLst>
                  <a:ext uri="{0D108BD9-81ED-4DB2-BD59-A6C34878D82A}">
                    <a16:rowId xmlns:a16="http://schemas.microsoft.com/office/drawing/2014/main" val="1434058606"/>
                  </a:ext>
                </a:extLst>
              </a:tr>
            </a:tbl>
          </a:graphicData>
        </a:graphic>
      </p:graphicFrame>
      <p:graphicFrame>
        <p:nvGraphicFramePr>
          <p:cNvPr id="12" name="Tabella 11"/>
          <p:cNvGraphicFramePr>
            <a:graphicFrameLocks noGrp="1"/>
          </p:cNvGraphicFramePr>
          <p:nvPr>
            <p:extLst>
              <p:ext uri="{D42A27DB-BD31-4B8C-83A1-F6EECF244321}">
                <p14:modId xmlns:p14="http://schemas.microsoft.com/office/powerpoint/2010/main" val="193449358"/>
              </p:ext>
            </p:extLst>
          </p:nvPr>
        </p:nvGraphicFramePr>
        <p:xfrm>
          <a:off x="3796495" y="4177087"/>
          <a:ext cx="5274443" cy="2926080"/>
        </p:xfrm>
        <a:graphic>
          <a:graphicData uri="http://schemas.openxmlformats.org/drawingml/2006/table">
            <a:tbl>
              <a:tblPr firstRow="1" firstCol="1" bandRow="1">
                <a:tableStyleId>{5C22544A-7EE6-4342-B048-85BDC9FD1C3A}</a:tableStyleId>
              </a:tblPr>
              <a:tblGrid>
                <a:gridCol w="2293155">
                  <a:extLst>
                    <a:ext uri="{9D8B030D-6E8A-4147-A177-3AD203B41FA5}">
                      <a16:colId xmlns:a16="http://schemas.microsoft.com/office/drawing/2014/main" val="4259884844"/>
                    </a:ext>
                  </a:extLst>
                </a:gridCol>
                <a:gridCol w="1354650">
                  <a:extLst>
                    <a:ext uri="{9D8B030D-6E8A-4147-A177-3AD203B41FA5}">
                      <a16:colId xmlns:a16="http://schemas.microsoft.com/office/drawing/2014/main" val="2305570698"/>
                    </a:ext>
                  </a:extLst>
                </a:gridCol>
                <a:gridCol w="1626638">
                  <a:extLst>
                    <a:ext uri="{9D8B030D-6E8A-4147-A177-3AD203B41FA5}">
                      <a16:colId xmlns:a16="http://schemas.microsoft.com/office/drawing/2014/main" val="968558670"/>
                    </a:ext>
                  </a:extLst>
                </a:gridCol>
              </a:tblGrid>
              <a:tr h="0">
                <a:tc>
                  <a:txBody>
                    <a:bodyPr/>
                    <a:lstStyle/>
                    <a:p>
                      <a:pPr algn="just">
                        <a:lnSpc>
                          <a:spcPct val="200000"/>
                        </a:lnSpc>
                        <a:spcAft>
                          <a:spcPts val="0"/>
                        </a:spcAft>
                      </a:pPr>
                      <a:r>
                        <a:rPr lang="en-GB" sz="1600" kern="0" dirty="0">
                          <a:effectLst/>
                        </a:rPr>
                        <a:t> </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100000"/>
                        </a:lnSpc>
                        <a:spcAft>
                          <a:spcPts val="0"/>
                        </a:spcAft>
                      </a:pPr>
                      <a:r>
                        <a:rPr lang="en-GB" sz="1600" kern="0" dirty="0">
                          <a:effectLst/>
                        </a:rPr>
                        <a:t>Frequency of co-occurrence</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200000"/>
                        </a:lnSpc>
                        <a:spcAft>
                          <a:spcPts val="0"/>
                        </a:spcAft>
                      </a:pPr>
                      <a:r>
                        <a:rPr lang="en-GB" sz="1600" kern="0">
                          <a:effectLst/>
                        </a:rPr>
                        <a:t>%</a:t>
                      </a:r>
                      <a:endParaRPr lang="it-IT" sz="1600" b="1" kern="0">
                        <a:solidFill>
                          <a:srgbClr val="003366"/>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val="1251837850"/>
                  </a:ext>
                </a:extLst>
              </a:tr>
              <a:tr h="0">
                <a:tc>
                  <a:txBody>
                    <a:bodyPr/>
                    <a:lstStyle/>
                    <a:p>
                      <a:pPr>
                        <a:lnSpc>
                          <a:spcPct val="200000"/>
                        </a:lnSpc>
                        <a:spcAft>
                          <a:spcPts val="0"/>
                        </a:spcAft>
                      </a:pPr>
                      <a:r>
                        <a:rPr lang="en-GB" sz="1600" dirty="0">
                          <a:effectLst/>
                        </a:rPr>
                        <a:t>What – called</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200000"/>
                        </a:lnSpc>
                        <a:spcAft>
                          <a:spcPts val="0"/>
                        </a:spcAft>
                      </a:pPr>
                      <a:r>
                        <a:rPr lang="en-GB" sz="1600" kern="0" dirty="0">
                          <a:effectLst/>
                        </a:rPr>
                        <a:t>151</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200000"/>
                        </a:lnSpc>
                        <a:spcAft>
                          <a:spcPts val="0"/>
                        </a:spcAft>
                      </a:pPr>
                      <a:r>
                        <a:rPr lang="en-GB" sz="1600" kern="0">
                          <a:effectLst/>
                        </a:rPr>
                        <a:t>55, 1</a:t>
                      </a:r>
                      <a:endParaRPr lang="it-IT" sz="1600" b="1" kern="0">
                        <a:solidFill>
                          <a:srgbClr val="003366"/>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val="2679457105"/>
                  </a:ext>
                </a:extLst>
              </a:tr>
              <a:tr h="0">
                <a:tc>
                  <a:txBody>
                    <a:bodyPr/>
                    <a:lstStyle/>
                    <a:p>
                      <a:pPr>
                        <a:lnSpc>
                          <a:spcPct val="200000"/>
                        </a:lnSpc>
                        <a:spcAft>
                          <a:spcPts val="0"/>
                        </a:spcAft>
                      </a:pPr>
                      <a:r>
                        <a:rPr lang="it-IT" sz="1600" dirty="0" err="1">
                          <a:effectLst/>
                        </a:rPr>
                        <a:t>What</a:t>
                      </a:r>
                      <a:r>
                        <a:rPr lang="it-IT" sz="1600" dirty="0">
                          <a:effectLst/>
                        </a:rPr>
                        <a:t> </a:t>
                      </a:r>
                      <a:r>
                        <a:rPr lang="en-GB" sz="1600" dirty="0">
                          <a:effectLst/>
                        </a:rPr>
                        <a:t>– </a:t>
                      </a:r>
                      <a:r>
                        <a:rPr lang="it-IT" sz="1600" dirty="0" err="1">
                          <a:effectLst/>
                        </a:rPr>
                        <a:t>calls</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200000"/>
                        </a:lnSpc>
                        <a:spcAft>
                          <a:spcPts val="0"/>
                        </a:spcAft>
                      </a:pPr>
                      <a:r>
                        <a:rPr lang="en-GB" sz="1600" kern="0" dirty="0">
                          <a:effectLst/>
                        </a:rPr>
                        <a:t>66</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200000"/>
                        </a:lnSpc>
                        <a:spcAft>
                          <a:spcPts val="0"/>
                        </a:spcAft>
                      </a:pPr>
                      <a:r>
                        <a:rPr lang="en-GB" sz="1600" kern="0">
                          <a:effectLst/>
                        </a:rPr>
                        <a:t>24,1</a:t>
                      </a:r>
                      <a:endParaRPr lang="it-IT" sz="1600" b="1" kern="0">
                        <a:solidFill>
                          <a:srgbClr val="003366"/>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val="233465846"/>
                  </a:ext>
                </a:extLst>
              </a:tr>
              <a:tr h="0">
                <a:tc>
                  <a:txBody>
                    <a:bodyPr/>
                    <a:lstStyle/>
                    <a:p>
                      <a:pPr algn="just">
                        <a:lnSpc>
                          <a:spcPct val="200000"/>
                        </a:lnSpc>
                        <a:spcAft>
                          <a:spcPts val="0"/>
                        </a:spcAft>
                      </a:pPr>
                      <a:r>
                        <a:rPr lang="en-GB" sz="1600" kern="0" dirty="0">
                          <a:effectLst/>
                        </a:rPr>
                        <a:t>What </a:t>
                      </a:r>
                      <a:r>
                        <a:rPr lang="it-IT" sz="1600" kern="0" dirty="0">
                          <a:effectLst/>
                        </a:rPr>
                        <a:t>– </a:t>
                      </a:r>
                      <a:r>
                        <a:rPr lang="en-GB" sz="1600" kern="0" dirty="0">
                          <a:effectLst/>
                        </a:rPr>
                        <a:t>call</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l">
                        <a:lnSpc>
                          <a:spcPct val="200000"/>
                        </a:lnSpc>
                        <a:spcAft>
                          <a:spcPts val="0"/>
                        </a:spcAft>
                      </a:pPr>
                      <a:r>
                        <a:rPr lang="en-GB" sz="1600" kern="0" dirty="0">
                          <a:effectLst/>
                        </a:rPr>
                        <a:t>52</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200000"/>
                        </a:lnSpc>
                        <a:spcAft>
                          <a:spcPts val="0"/>
                        </a:spcAft>
                      </a:pPr>
                      <a:r>
                        <a:rPr lang="en-GB" sz="1600" kern="0">
                          <a:effectLst/>
                        </a:rPr>
                        <a:t>18,9</a:t>
                      </a:r>
                      <a:endParaRPr lang="it-IT" sz="1600" b="1" kern="0">
                        <a:solidFill>
                          <a:srgbClr val="003366"/>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val="2800865271"/>
                  </a:ext>
                </a:extLst>
              </a:tr>
              <a:tr h="0">
                <a:tc>
                  <a:txBody>
                    <a:bodyPr/>
                    <a:lstStyle/>
                    <a:p>
                      <a:pPr algn="just">
                        <a:lnSpc>
                          <a:spcPct val="200000"/>
                        </a:lnSpc>
                        <a:spcAft>
                          <a:spcPts val="0"/>
                        </a:spcAft>
                      </a:pPr>
                      <a:r>
                        <a:rPr lang="en-GB" sz="1600" kern="0" dirty="0">
                          <a:effectLst/>
                        </a:rPr>
                        <a:t>What </a:t>
                      </a:r>
                      <a:r>
                        <a:rPr lang="it-IT" sz="1600" kern="0" dirty="0">
                          <a:effectLst/>
                        </a:rPr>
                        <a:t>– </a:t>
                      </a:r>
                      <a:r>
                        <a:rPr lang="en-GB" sz="1600" kern="0" dirty="0">
                          <a:effectLst/>
                        </a:rPr>
                        <a:t>calling</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l">
                        <a:lnSpc>
                          <a:spcPct val="200000"/>
                        </a:lnSpc>
                        <a:spcAft>
                          <a:spcPts val="0"/>
                        </a:spcAft>
                      </a:pPr>
                      <a:r>
                        <a:rPr lang="en-GB" sz="1600" kern="0" dirty="0">
                          <a:effectLst/>
                        </a:rPr>
                        <a:t>5</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200000"/>
                        </a:lnSpc>
                        <a:spcAft>
                          <a:spcPts val="0"/>
                        </a:spcAft>
                      </a:pPr>
                      <a:r>
                        <a:rPr lang="en-GB" sz="1600" kern="0">
                          <a:effectLst/>
                        </a:rPr>
                        <a:t>1,8</a:t>
                      </a:r>
                      <a:endParaRPr lang="it-IT" sz="1600" b="1" kern="0">
                        <a:solidFill>
                          <a:srgbClr val="003366"/>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val="850057945"/>
                  </a:ext>
                </a:extLst>
              </a:tr>
              <a:tr h="44450">
                <a:tc>
                  <a:txBody>
                    <a:bodyPr/>
                    <a:lstStyle/>
                    <a:p>
                      <a:pPr algn="just">
                        <a:lnSpc>
                          <a:spcPct val="200000"/>
                        </a:lnSpc>
                        <a:spcAft>
                          <a:spcPts val="0"/>
                        </a:spcAft>
                      </a:pPr>
                      <a:r>
                        <a:rPr lang="en-GB" sz="1600" kern="0" dirty="0">
                          <a:effectLst/>
                        </a:rPr>
                        <a:t>TOTAL</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l">
                        <a:lnSpc>
                          <a:spcPct val="200000"/>
                        </a:lnSpc>
                        <a:spcAft>
                          <a:spcPts val="0"/>
                        </a:spcAft>
                      </a:pPr>
                      <a:r>
                        <a:rPr lang="en-GB" sz="1600" kern="0" dirty="0">
                          <a:effectLst/>
                        </a:rPr>
                        <a:t>274</a:t>
                      </a:r>
                      <a:endParaRPr lang="it-IT" sz="1600" b="1" kern="0" dirty="0">
                        <a:solidFill>
                          <a:srgbClr val="003366"/>
                        </a:solidFill>
                        <a:effectLst/>
                        <a:latin typeface="Times New Roman" panose="02020603050405020304" pitchFamily="18" charset="0"/>
                      </a:endParaRPr>
                    </a:p>
                  </a:txBody>
                  <a:tcPr marL="68580" marR="68580" marT="0" marB="0"/>
                </a:tc>
                <a:tc>
                  <a:txBody>
                    <a:bodyPr/>
                    <a:lstStyle/>
                    <a:p>
                      <a:pPr algn="just">
                        <a:lnSpc>
                          <a:spcPct val="200000"/>
                        </a:lnSpc>
                        <a:spcAft>
                          <a:spcPts val="0"/>
                        </a:spcAft>
                      </a:pPr>
                      <a:r>
                        <a:rPr lang="en-GB" sz="1600" kern="0" dirty="0">
                          <a:effectLst/>
                        </a:rPr>
                        <a:t>100</a:t>
                      </a:r>
                      <a:endParaRPr lang="it-IT" sz="1600" b="1" kern="0" dirty="0">
                        <a:solidFill>
                          <a:srgbClr val="003366"/>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val="4003993467"/>
                  </a:ext>
                </a:extLst>
              </a:tr>
            </a:tbl>
          </a:graphicData>
        </a:graphic>
      </p:graphicFrame>
      <p:sp>
        <p:nvSpPr>
          <p:cNvPr id="13" name="Rectangle 2"/>
          <p:cNvSpPr>
            <a:spLocks noChangeArrowheads="1"/>
          </p:cNvSpPr>
          <p:nvPr/>
        </p:nvSpPr>
        <p:spPr bwMode="auto">
          <a:xfrm>
            <a:off x="4212943" y="4118892"/>
            <a:ext cx="611529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endParaRPr lang="it-IT"/>
          </a:p>
        </p:txBody>
      </p:sp>
      <p:sp>
        <p:nvSpPr>
          <p:cNvPr id="3" name="CasellaDiTesto 2"/>
          <p:cNvSpPr txBox="1"/>
          <p:nvPr/>
        </p:nvSpPr>
        <p:spPr>
          <a:xfrm>
            <a:off x="6378646" y="742069"/>
            <a:ext cx="2099867" cy="3139321"/>
          </a:xfrm>
          <a:prstGeom prst="rect">
            <a:avLst/>
          </a:prstGeom>
          <a:noFill/>
        </p:spPr>
        <p:txBody>
          <a:bodyPr wrap="square" rtlCol="0">
            <a:spAutoFit/>
          </a:bodyPr>
          <a:lstStyle/>
          <a:p>
            <a:r>
              <a:rPr lang="en-GB" dirty="0"/>
              <a:t>Clusters and </a:t>
            </a:r>
            <a:r>
              <a:rPr lang="en-GB" dirty="0" err="1" smtClean="0"/>
              <a:t>concgrams</a:t>
            </a:r>
            <a:endParaRPr lang="en-GB" dirty="0" smtClean="0"/>
          </a:p>
          <a:p>
            <a:r>
              <a:rPr lang="en-GB" dirty="0" smtClean="0"/>
              <a:t> </a:t>
            </a:r>
            <a:r>
              <a:rPr lang="en-GB" dirty="0"/>
              <a:t>to see what types of verbs </a:t>
            </a:r>
            <a:r>
              <a:rPr lang="en-GB" i="1" dirty="0"/>
              <a:t>what</a:t>
            </a:r>
            <a:r>
              <a:rPr lang="en-GB" dirty="0"/>
              <a:t> i</a:t>
            </a:r>
            <a:r>
              <a:rPr lang="en-GB" dirty="0" smtClean="0"/>
              <a:t>s </a:t>
            </a:r>
            <a:r>
              <a:rPr lang="en-GB" dirty="0"/>
              <a:t>mostly associated </a:t>
            </a:r>
            <a:r>
              <a:rPr lang="en-GB" dirty="0" smtClean="0"/>
              <a:t>with</a:t>
            </a:r>
          </a:p>
          <a:p>
            <a:r>
              <a:rPr lang="en-GB" dirty="0" smtClean="0">
                <a:sym typeface="Wingdings" panose="05000000000000000000" pitchFamily="2" charset="2"/>
              </a:rPr>
              <a:t></a:t>
            </a:r>
            <a:r>
              <a:rPr lang="en-GB" dirty="0" smtClean="0"/>
              <a:t>association </a:t>
            </a:r>
            <a:r>
              <a:rPr lang="en-GB" dirty="0"/>
              <a:t>between </a:t>
            </a:r>
            <a:r>
              <a:rPr lang="en-GB" i="1" dirty="0"/>
              <a:t>call</a:t>
            </a:r>
            <a:r>
              <a:rPr lang="en-GB" dirty="0"/>
              <a:t> and </a:t>
            </a:r>
            <a:r>
              <a:rPr lang="en-GB" i="1" dirty="0"/>
              <a:t>what</a:t>
            </a:r>
            <a:r>
              <a:rPr lang="en-GB" dirty="0"/>
              <a:t> noticed by Cheng et al (2006)</a:t>
            </a:r>
          </a:p>
          <a:p>
            <a:endParaRPr lang="it-IT" dirty="0"/>
          </a:p>
        </p:txBody>
      </p:sp>
    </p:spTree>
    <p:extLst>
      <p:ext uri="{BB962C8B-B14F-4D97-AF65-F5344CB8AC3E}">
        <p14:creationId xmlns:p14="http://schemas.microsoft.com/office/powerpoint/2010/main" val="1812542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0F8B7D7-B5E3-644D-9856-CC0934E69055}" type="slidenum">
              <a:rPr lang="it-IT" smtClean="0"/>
              <a:pPr/>
              <a:t>24</a:t>
            </a:fld>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2329017296"/>
              </p:ext>
            </p:extLst>
          </p:nvPr>
        </p:nvGraphicFramePr>
        <p:xfrm>
          <a:off x="608986" y="5161500"/>
          <a:ext cx="7886699" cy="1219200"/>
        </p:xfrm>
        <a:graphic>
          <a:graphicData uri="http://schemas.openxmlformats.org/drawingml/2006/table">
            <a:tbl>
              <a:tblPr>
                <a:tableStyleId>{5C22544A-7EE6-4342-B048-85BDC9FD1C3A}</a:tableStyleId>
              </a:tblPr>
              <a:tblGrid>
                <a:gridCol w="823371">
                  <a:extLst>
                    <a:ext uri="{9D8B030D-6E8A-4147-A177-3AD203B41FA5}">
                      <a16:colId xmlns:a16="http://schemas.microsoft.com/office/drawing/2014/main" val="1550077321"/>
                    </a:ext>
                  </a:extLst>
                </a:gridCol>
                <a:gridCol w="3025338">
                  <a:extLst>
                    <a:ext uri="{9D8B030D-6E8A-4147-A177-3AD203B41FA5}">
                      <a16:colId xmlns:a16="http://schemas.microsoft.com/office/drawing/2014/main" val="2160835592"/>
                    </a:ext>
                  </a:extLst>
                </a:gridCol>
                <a:gridCol w="4037990">
                  <a:extLst>
                    <a:ext uri="{9D8B030D-6E8A-4147-A177-3AD203B41FA5}">
                      <a16:colId xmlns:a16="http://schemas.microsoft.com/office/drawing/2014/main" val="833069579"/>
                    </a:ext>
                  </a:extLst>
                </a:gridCol>
              </a:tblGrid>
              <a:tr h="0">
                <a:tc>
                  <a:txBody>
                    <a:bodyPr/>
                    <a:lstStyle/>
                    <a:p>
                      <a:pPr algn="just">
                        <a:lnSpc>
                          <a:spcPct val="100000"/>
                        </a:lnSpc>
                        <a:spcAft>
                          <a:spcPts val="0"/>
                        </a:spcAft>
                      </a:pPr>
                      <a:r>
                        <a:rPr lang="en-GB" sz="1600" b="1" dirty="0">
                          <a:solidFill>
                            <a:schemeClr val="bg1"/>
                          </a:solidFill>
                          <a:effectLst/>
                        </a:rPr>
                        <a:t>What</a:t>
                      </a:r>
                      <a:endParaRPr lang="it-IT" sz="1600" b="1" dirty="0">
                        <a:solidFill>
                          <a:schemeClr val="bg1"/>
                        </a:solidFill>
                        <a:effectLst/>
                        <a:latin typeface="Times New Roman" panose="02020603050405020304" pitchFamily="18" charset="0"/>
                        <a:ea typeface="Times New Roman" panose="02020603050405020304" pitchFamily="18" charset="0"/>
                      </a:endParaRPr>
                    </a:p>
                  </a:txBody>
                  <a:tcPr marL="44450" marR="44450" marT="0" marB="0">
                    <a:solidFill>
                      <a:schemeClr val="bg1">
                        <a:lumMod val="65000"/>
                      </a:schemeClr>
                    </a:solidFill>
                  </a:tcPr>
                </a:tc>
                <a:tc>
                  <a:txBody>
                    <a:bodyPr/>
                    <a:lstStyle/>
                    <a:p>
                      <a:pPr algn="just">
                        <a:lnSpc>
                          <a:spcPct val="100000"/>
                        </a:lnSpc>
                        <a:spcAft>
                          <a:spcPts val="0"/>
                        </a:spcAft>
                      </a:pPr>
                      <a:r>
                        <a:rPr lang="en-GB" sz="1600" b="1" dirty="0">
                          <a:solidFill>
                            <a:schemeClr val="bg1"/>
                          </a:solidFill>
                          <a:effectLst/>
                        </a:rPr>
                        <a:t>Relational process</a:t>
                      </a:r>
                      <a:endParaRPr lang="it-IT" sz="1600" b="1" dirty="0">
                        <a:solidFill>
                          <a:schemeClr val="bg1"/>
                        </a:solidFill>
                        <a:effectLst/>
                      </a:endParaRPr>
                    </a:p>
                    <a:p>
                      <a:pPr algn="just">
                        <a:lnSpc>
                          <a:spcPct val="100000"/>
                        </a:lnSpc>
                        <a:spcAft>
                          <a:spcPts val="0"/>
                        </a:spcAft>
                      </a:pPr>
                      <a:r>
                        <a:rPr lang="en-GB" sz="1600" b="1" dirty="0">
                          <a:solidFill>
                            <a:schemeClr val="bg1"/>
                          </a:solidFill>
                          <a:effectLst/>
                        </a:rPr>
                        <a:t>(+ </a:t>
                      </a:r>
                      <a:r>
                        <a:rPr lang="en-GB" sz="1600" b="1" dirty="0" err="1">
                          <a:solidFill>
                            <a:schemeClr val="bg1"/>
                          </a:solidFill>
                          <a:effectLst/>
                        </a:rPr>
                        <a:t>Spatio</a:t>
                      </a:r>
                      <a:r>
                        <a:rPr lang="en-GB" sz="1600" b="1" dirty="0">
                          <a:solidFill>
                            <a:schemeClr val="bg1"/>
                          </a:solidFill>
                          <a:effectLst/>
                        </a:rPr>
                        <a:t>-temporal Shift )</a:t>
                      </a:r>
                      <a:endParaRPr lang="it-IT" sz="1600" b="1" dirty="0">
                        <a:solidFill>
                          <a:schemeClr val="bg1"/>
                        </a:solidFill>
                        <a:effectLst/>
                        <a:latin typeface="Times New Roman" panose="02020603050405020304" pitchFamily="18" charset="0"/>
                        <a:ea typeface="Times New Roman" panose="02020603050405020304" pitchFamily="18" charset="0"/>
                      </a:endParaRPr>
                    </a:p>
                  </a:txBody>
                  <a:tcPr marL="44450" marR="44450" marT="0" marB="0">
                    <a:solidFill>
                      <a:schemeClr val="bg1">
                        <a:lumMod val="65000"/>
                      </a:schemeClr>
                    </a:solidFill>
                  </a:tcPr>
                </a:tc>
                <a:tc>
                  <a:txBody>
                    <a:bodyPr/>
                    <a:lstStyle/>
                    <a:p>
                      <a:pPr algn="just">
                        <a:lnSpc>
                          <a:spcPct val="100000"/>
                        </a:lnSpc>
                        <a:spcAft>
                          <a:spcPts val="0"/>
                        </a:spcAft>
                      </a:pPr>
                      <a:r>
                        <a:rPr lang="en-GB" sz="1600" b="1" dirty="0">
                          <a:solidFill>
                            <a:schemeClr val="bg1"/>
                          </a:solidFill>
                          <a:effectLst/>
                        </a:rPr>
                        <a:t>Evaluative Category :Evoked or inscribed</a:t>
                      </a:r>
                      <a:endParaRPr lang="it-IT" sz="1600" b="1" dirty="0">
                        <a:solidFill>
                          <a:schemeClr val="bg1"/>
                        </a:solidFill>
                        <a:effectLst/>
                      </a:endParaRPr>
                    </a:p>
                    <a:p>
                      <a:pPr algn="just">
                        <a:lnSpc>
                          <a:spcPct val="100000"/>
                        </a:lnSpc>
                        <a:spcAft>
                          <a:spcPts val="0"/>
                        </a:spcAft>
                      </a:pPr>
                      <a:r>
                        <a:rPr lang="en-GB" sz="1600" b="1" dirty="0">
                          <a:solidFill>
                            <a:schemeClr val="bg1"/>
                          </a:solidFill>
                          <a:effectLst/>
                        </a:rPr>
                        <a:t>(+ </a:t>
                      </a:r>
                      <a:r>
                        <a:rPr lang="en-GB" sz="1600" b="1" dirty="0" err="1">
                          <a:solidFill>
                            <a:schemeClr val="bg1"/>
                          </a:solidFill>
                          <a:effectLst/>
                        </a:rPr>
                        <a:t>Spatio</a:t>
                      </a:r>
                      <a:r>
                        <a:rPr lang="en-GB" sz="1600" b="1" dirty="0">
                          <a:solidFill>
                            <a:schemeClr val="bg1"/>
                          </a:solidFill>
                          <a:effectLst/>
                        </a:rPr>
                        <a:t>-Temporal Shift )</a:t>
                      </a:r>
                      <a:endParaRPr lang="it-IT" sz="1600" b="1" dirty="0">
                        <a:solidFill>
                          <a:schemeClr val="bg1"/>
                        </a:solidFill>
                        <a:effectLst/>
                        <a:latin typeface="Times New Roman" panose="02020603050405020304" pitchFamily="18" charset="0"/>
                        <a:ea typeface="Times New Roman" panose="02020603050405020304" pitchFamily="18" charset="0"/>
                      </a:endParaRPr>
                    </a:p>
                  </a:txBody>
                  <a:tcPr marL="44450" marR="44450" marT="0" marB="0">
                    <a:solidFill>
                      <a:schemeClr val="bg1">
                        <a:lumMod val="65000"/>
                      </a:schemeClr>
                    </a:solidFill>
                  </a:tcPr>
                </a:tc>
                <a:extLst>
                  <a:ext uri="{0D108BD9-81ED-4DB2-BD59-A6C34878D82A}">
                    <a16:rowId xmlns:a16="http://schemas.microsoft.com/office/drawing/2014/main" val="3323390666"/>
                  </a:ext>
                </a:extLst>
              </a:tr>
              <a:tr h="0">
                <a:tc>
                  <a:txBody>
                    <a:bodyPr/>
                    <a:lstStyle/>
                    <a:p>
                      <a:pPr algn="just">
                        <a:lnSpc>
                          <a:spcPct val="100000"/>
                        </a:lnSpc>
                        <a:spcAft>
                          <a:spcPts val="0"/>
                        </a:spcAft>
                      </a:pPr>
                      <a:r>
                        <a:rPr lang="en-GB" sz="1600" dirty="0">
                          <a:effectLst/>
                        </a:rPr>
                        <a:t>What</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a:effectLst/>
                        </a:rPr>
                        <a:t>would eventually be known as</a:t>
                      </a:r>
                      <a:endParaRPr lang="it-IT" sz="16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“comfort”</a:t>
                      </a:r>
                      <a:endParaRPr lang="it-IT" sz="16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197362828"/>
                  </a:ext>
                </a:extLst>
              </a:tr>
              <a:tr h="0">
                <a:tc>
                  <a:txBody>
                    <a:bodyPr/>
                    <a:lstStyle/>
                    <a:p>
                      <a:pPr algn="just">
                        <a:lnSpc>
                          <a:spcPct val="100000"/>
                        </a:lnSpc>
                        <a:spcAft>
                          <a:spcPts val="0"/>
                        </a:spcAft>
                      </a:pPr>
                      <a:r>
                        <a:rPr lang="en-GB" sz="1600" dirty="0">
                          <a:effectLst/>
                        </a:rPr>
                        <a:t>What</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a:effectLst/>
                        </a:rPr>
                        <a:t>became </a:t>
                      </a:r>
                      <a:endParaRPr lang="it-IT" sz="16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one of the country’s largest banks</a:t>
                      </a:r>
                      <a:endParaRPr lang="it-IT" sz="16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609309479"/>
                  </a:ext>
                </a:extLst>
              </a:tr>
              <a:tr h="0">
                <a:tc>
                  <a:txBody>
                    <a:bodyPr/>
                    <a:lstStyle/>
                    <a:p>
                      <a:pPr algn="just">
                        <a:lnSpc>
                          <a:spcPct val="100000"/>
                        </a:lnSpc>
                        <a:spcAft>
                          <a:spcPts val="0"/>
                        </a:spcAft>
                      </a:pPr>
                      <a:r>
                        <a:rPr lang="en-GB" sz="1600" dirty="0">
                          <a:effectLst/>
                        </a:rPr>
                        <a:t>What</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may be </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the conception of the next century</a:t>
                      </a:r>
                      <a:endParaRPr lang="it-IT" sz="16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78043883"/>
                  </a:ext>
                </a:extLst>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411606978"/>
              </p:ext>
            </p:extLst>
          </p:nvPr>
        </p:nvGraphicFramePr>
        <p:xfrm>
          <a:off x="550606" y="2121349"/>
          <a:ext cx="8386130" cy="2060348"/>
        </p:xfrm>
        <a:graphic>
          <a:graphicData uri="http://schemas.openxmlformats.org/drawingml/2006/table">
            <a:tbl>
              <a:tblPr>
                <a:tableStyleId>{5C22544A-7EE6-4342-B048-85BDC9FD1C3A}</a:tableStyleId>
              </a:tblPr>
              <a:tblGrid>
                <a:gridCol w="912411">
                  <a:extLst>
                    <a:ext uri="{9D8B030D-6E8A-4147-A177-3AD203B41FA5}">
                      <a16:colId xmlns:a16="http://schemas.microsoft.com/office/drawing/2014/main" val="3409977993"/>
                    </a:ext>
                  </a:extLst>
                </a:gridCol>
                <a:gridCol w="4983038">
                  <a:extLst>
                    <a:ext uri="{9D8B030D-6E8A-4147-A177-3AD203B41FA5}">
                      <a16:colId xmlns:a16="http://schemas.microsoft.com/office/drawing/2014/main" val="160186127"/>
                    </a:ext>
                  </a:extLst>
                </a:gridCol>
                <a:gridCol w="2490681">
                  <a:extLst>
                    <a:ext uri="{9D8B030D-6E8A-4147-A177-3AD203B41FA5}">
                      <a16:colId xmlns:a16="http://schemas.microsoft.com/office/drawing/2014/main" val="1758029942"/>
                    </a:ext>
                  </a:extLst>
                </a:gridCol>
              </a:tblGrid>
              <a:tr h="704835">
                <a:tc>
                  <a:txBody>
                    <a:bodyPr/>
                    <a:lstStyle/>
                    <a:p>
                      <a:pPr algn="just">
                        <a:lnSpc>
                          <a:spcPct val="100000"/>
                        </a:lnSpc>
                        <a:spcAft>
                          <a:spcPts val="0"/>
                        </a:spcAft>
                      </a:pPr>
                      <a:r>
                        <a:rPr lang="en-GB" sz="1600" b="1" dirty="0">
                          <a:solidFill>
                            <a:schemeClr val="bg1"/>
                          </a:solidFill>
                          <a:effectLst/>
                        </a:rPr>
                        <a:t>What</a:t>
                      </a:r>
                      <a:endParaRPr lang="it-IT" sz="1600" b="1" dirty="0">
                        <a:solidFill>
                          <a:schemeClr val="bg1"/>
                        </a:solidFill>
                        <a:effectLst/>
                        <a:latin typeface="Times New Roman" panose="02020603050405020304" pitchFamily="18" charset="0"/>
                        <a:ea typeface="Times New Roman" panose="02020603050405020304" pitchFamily="18" charset="0"/>
                      </a:endParaRPr>
                    </a:p>
                  </a:txBody>
                  <a:tcPr marL="44450" marR="44450" marT="0" marB="0">
                    <a:solidFill>
                      <a:schemeClr val="bg1">
                        <a:lumMod val="65000"/>
                      </a:schemeClr>
                    </a:solidFill>
                  </a:tcPr>
                </a:tc>
                <a:tc>
                  <a:txBody>
                    <a:bodyPr/>
                    <a:lstStyle/>
                    <a:p>
                      <a:pPr algn="just">
                        <a:lnSpc>
                          <a:spcPct val="100000"/>
                        </a:lnSpc>
                        <a:spcAft>
                          <a:spcPts val="0"/>
                        </a:spcAft>
                      </a:pPr>
                      <a:r>
                        <a:rPr lang="en-GB" sz="1600" b="1" dirty="0">
                          <a:solidFill>
                            <a:schemeClr val="bg1"/>
                          </a:solidFill>
                          <a:effectLst/>
                        </a:rPr>
                        <a:t>Source (attribution)+ Verbal/ mental process + (dis)agreement</a:t>
                      </a:r>
                      <a:endParaRPr lang="it-IT" sz="1600" b="1" dirty="0">
                        <a:solidFill>
                          <a:schemeClr val="bg1"/>
                        </a:solidFill>
                        <a:effectLst/>
                        <a:latin typeface="Times New Roman" panose="02020603050405020304" pitchFamily="18" charset="0"/>
                        <a:ea typeface="Times New Roman" panose="02020603050405020304" pitchFamily="18" charset="0"/>
                      </a:endParaRPr>
                    </a:p>
                  </a:txBody>
                  <a:tcPr marL="44450" marR="44450" marT="0" marB="0">
                    <a:solidFill>
                      <a:schemeClr val="bg1">
                        <a:lumMod val="65000"/>
                      </a:schemeClr>
                    </a:solidFill>
                  </a:tcPr>
                </a:tc>
                <a:tc>
                  <a:txBody>
                    <a:bodyPr/>
                    <a:lstStyle/>
                    <a:p>
                      <a:pPr algn="just">
                        <a:lnSpc>
                          <a:spcPct val="100000"/>
                        </a:lnSpc>
                        <a:spcAft>
                          <a:spcPts val="0"/>
                        </a:spcAft>
                      </a:pPr>
                      <a:r>
                        <a:rPr lang="en-GB" sz="1600" b="1" dirty="0">
                          <a:solidFill>
                            <a:schemeClr val="bg1"/>
                          </a:solidFill>
                          <a:effectLst/>
                        </a:rPr>
                        <a:t>Evaluative Category</a:t>
                      </a:r>
                      <a:r>
                        <a:rPr lang="en-GB" sz="1600" b="1" dirty="0" smtClean="0">
                          <a:solidFill>
                            <a:schemeClr val="bg1"/>
                          </a:solidFill>
                          <a:effectLst/>
                        </a:rPr>
                        <a:t>:</a:t>
                      </a:r>
                      <a:endParaRPr lang="it-IT" sz="1600" b="1" dirty="0">
                        <a:solidFill>
                          <a:schemeClr val="bg1"/>
                        </a:solidFill>
                        <a:effectLst/>
                        <a:latin typeface="Times New Roman" panose="02020603050405020304" pitchFamily="18" charset="0"/>
                        <a:ea typeface="Times New Roman" panose="02020603050405020304" pitchFamily="18" charset="0"/>
                      </a:endParaRPr>
                    </a:p>
                  </a:txBody>
                  <a:tcPr marL="44450" marR="44450" marT="0" marB="0">
                    <a:solidFill>
                      <a:schemeClr val="bg1">
                        <a:lumMod val="65000"/>
                      </a:schemeClr>
                    </a:solidFill>
                  </a:tcPr>
                </a:tc>
                <a:extLst>
                  <a:ext uri="{0D108BD9-81ED-4DB2-BD59-A6C34878D82A}">
                    <a16:rowId xmlns:a16="http://schemas.microsoft.com/office/drawing/2014/main" val="470718981"/>
                  </a:ext>
                </a:extLst>
              </a:tr>
              <a:tr h="325339">
                <a:tc>
                  <a:txBody>
                    <a:bodyPr/>
                    <a:lstStyle/>
                    <a:p>
                      <a:pPr algn="just">
                        <a:lnSpc>
                          <a:spcPct val="100000"/>
                        </a:lnSpc>
                        <a:spcAft>
                          <a:spcPts val="0"/>
                        </a:spcAft>
                      </a:pPr>
                      <a:r>
                        <a:rPr lang="en-GB" sz="1600" dirty="0">
                          <a:effectLst/>
                        </a:rPr>
                        <a:t>What</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a:effectLst/>
                        </a:rPr>
                        <a:t>we call</a:t>
                      </a:r>
                      <a:endParaRPr lang="it-IT" sz="16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the Comforts of life</a:t>
                      </a:r>
                      <a:endParaRPr lang="it-IT" sz="16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823855531"/>
                  </a:ext>
                </a:extLst>
              </a:tr>
              <a:tr h="704835">
                <a:tc>
                  <a:txBody>
                    <a:bodyPr/>
                    <a:lstStyle/>
                    <a:p>
                      <a:pPr algn="just">
                        <a:lnSpc>
                          <a:spcPct val="100000"/>
                        </a:lnSpc>
                        <a:spcAft>
                          <a:spcPts val="0"/>
                        </a:spcAft>
                      </a:pPr>
                      <a:r>
                        <a:rPr lang="en-GB" sz="1600" dirty="0">
                          <a:effectLst/>
                        </a:rPr>
                        <a:t>What</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a:effectLst/>
                        </a:rPr>
                        <a:t>Patricia Nelson Limerick has provocatively, if misleadingly, categorized as</a:t>
                      </a:r>
                      <a:endParaRPr lang="it-IT" sz="16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an “unbroken past”</a:t>
                      </a:r>
                      <a:endParaRPr lang="it-IT" sz="16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69504235"/>
                  </a:ext>
                </a:extLst>
              </a:tr>
              <a:tr h="325339">
                <a:tc>
                  <a:txBody>
                    <a:bodyPr/>
                    <a:lstStyle/>
                    <a:p>
                      <a:pPr algn="just">
                        <a:lnSpc>
                          <a:spcPct val="100000"/>
                        </a:lnSpc>
                        <a:spcAft>
                          <a:spcPts val="0"/>
                        </a:spcAft>
                      </a:pPr>
                      <a:r>
                        <a:rPr lang="en-GB" sz="1600" dirty="0">
                          <a:effectLst/>
                        </a:rPr>
                        <a:t>What</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I like to call, after Stuart Hall, </a:t>
                      </a:r>
                      <a:endParaRPr lang="it-IT" sz="16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lnSpc>
                          <a:spcPct val="100000"/>
                        </a:lnSpc>
                        <a:spcAft>
                          <a:spcPts val="0"/>
                        </a:spcAft>
                      </a:pPr>
                      <a:r>
                        <a:rPr lang="en-GB" sz="1600" dirty="0">
                          <a:effectLst/>
                        </a:rPr>
                        <a:t>“the popular”</a:t>
                      </a:r>
                      <a:endParaRPr lang="it-IT" sz="16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589395961"/>
                  </a:ext>
                </a:extLst>
              </a:tr>
            </a:tbl>
          </a:graphicData>
        </a:graphic>
      </p:graphicFrame>
      <p:sp>
        <p:nvSpPr>
          <p:cNvPr id="8" name="CasellaDiTesto 7"/>
          <p:cNvSpPr txBox="1"/>
          <p:nvPr/>
        </p:nvSpPr>
        <p:spPr>
          <a:xfrm>
            <a:off x="405114" y="1783882"/>
            <a:ext cx="4107471" cy="369332"/>
          </a:xfrm>
          <a:prstGeom prst="rect">
            <a:avLst/>
          </a:prstGeom>
          <a:noFill/>
        </p:spPr>
        <p:txBody>
          <a:bodyPr wrap="none" rtlCol="0">
            <a:spAutoFit/>
          </a:bodyPr>
          <a:lstStyle/>
          <a:p>
            <a:r>
              <a:rPr lang="it-IT" b="1" dirty="0" smtClean="0">
                <a:solidFill>
                  <a:schemeClr val="tx2"/>
                </a:solidFill>
                <a:effectLst>
                  <a:outerShdw blurRad="38100" dist="38100" dir="2700000" algn="tl">
                    <a:srgbClr val="000000">
                      <a:alpha val="43137"/>
                    </a:srgbClr>
                  </a:outerShdw>
                </a:effectLst>
              </a:rPr>
              <a:t>Re-</a:t>
            </a:r>
            <a:r>
              <a:rPr lang="it-IT" b="1" dirty="0" err="1" smtClean="0">
                <a:solidFill>
                  <a:schemeClr val="tx2"/>
                </a:solidFill>
                <a:effectLst>
                  <a:outerShdw blurRad="38100" dist="38100" dir="2700000" algn="tl">
                    <a:srgbClr val="000000">
                      <a:alpha val="43137"/>
                    </a:srgbClr>
                  </a:outerShdw>
                </a:effectLst>
              </a:rPr>
              <a:t>defining</a:t>
            </a:r>
            <a:r>
              <a:rPr lang="it-IT" b="1" dirty="0" smtClean="0">
                <a:solidFill>
                  <a:schemeClr val="tx2"/>
                </a:solidFill>
                <a:effectLst>
                  <a:outerShdw blurRad="38100" dist="38100" dir="2700000" algn="tl">
                    <a:srgbClr val="000000">
                      <a:alpha val="43137"/>
                    </a:srgbClr>
                  </a:outerShdw>
                </a:effectLst>
              </a:rPr>
              <a:t> </a:t>
            </a:r>
            <a:r>
              <a:rPr lang="it-IT" b="1" i="1" dirty="0" err="1" smtClean="0">
                <a:solidFill>
                  <a:schemeClr val="tx2"/>
                </a:solidFill>
                <a:effectLst>
                  <a:outerShdw blurRad="38100" dist="38100" dir="2700000" algn="tl">
                    <a:srgbClr val="000000">
                      <a:alpha val="43137"/>
                    </a:srgbClr>
                  </a:outerShdw>
                </a:effectLst>
              </a:rPr>
              <a:t>what</a:t>
            </a:r>
            <a:r>
              <a:rPr lang="it-IT" b="1" dirty="0" smtClean="0">
                <a:solidFill>
                  <a:schemeClr val="tx2"/>
                </a:solidFill>
                <a:effectLst>
                  <a:outerShdw blurRad="38100" dist="38100" dir="2700000" algn="tl">
                    <a:srgbClr val="000000">
                      <a:alpha val="43137"/>
                    </a:srgbClr>
                  </a:outerShdw>
                </a:effectLst>
              </a:rPr>
              <a:t>: </a:t>
            </a:r>
            <a:r>
              <a:rPr lang="it-IT" b="1" dirty="0" err="1" smtClean="0">
                <a:solidFill>
                  <a:schemeClr val="tx2"/>
                </a:solidFill>
                <a:effectLst>
                  <a:outerShdw blurRad="38100" dist="38100" dir="2700000" algn="tl">
                    <a:srgbClr val="000000">
                      <a:alpha val="43137"/>
                    </a:srgbClr>
                  </a:outerShdw>
                </a:effectLst>
              </a:rPr>
              <a:t>perspective</a:t>
            </a:r>
            <a:r>
              <a:rPr lang="it-IT" b="1" dirty="0" smtClean="0">
                <a:solidFill>
                  <a:schemeClr val="tx2"/>
                </a:solidFill>
                <a:effectLst>
                  <a:outerShdw blurRad="38100" dist="38100" dir="2700000" algn="tl">
                    <a:srgbClr val="000000">
                      <a:alpha val="43137"/>
                    </a:srgbClr>
                  </a:outerShdw>
                </a:effectLst>
              </a:rPr>
              <a:t> </a:t>
            </a:r>
            <a:r>
              <a:rPr lang="it-IT" b="1" dirty="0" err="1" smtClean="0">
                <a:solidFill>
                  <a:schemeClr val="tx2"/>
                </a:solidFill>
                <a:effectLst>
                  <a:outerShdw blurRad="38100" dist="38100" dir="2700000" algn="tl">
                    <a:srgbClr val="000000">
                      <a:alpha val="43137"/>
                    </a:srgbClr>
                  </a:outerShdw>
                </a:effectLst>
              </a:rPr>
              <a:t>polyphony</a:t>
            </a:r>
            <a:endParaRPr lang="it-IT" b="1" dirty="0">
              <a:solidFill>
                <a:schemeClr val="tx2"/>
              </a:solidFill>
              <a:effectLst>
                <a:outerShdw blurRad="38100" dist="38100" dir="2700000" algn="tl">
                  <a:srgbClr val="000000">
                    <a:alpha val="43137"/>
                  </a:srgbClr>
                </a:outerShdw>
              </a:effectLst>
            </a:endParaRPr>
          </a:p>
        </p:txBody>
      </p:sp>
      <p:sp>
        <p:nvSpPr>
          <p:cNvPr id="9" name="CasellaDiTesto 8"/>
          <p:cNvSpPr txBox="1"/>
          <p:nvPr/>
        </p:nvSpPr>
        <p:spPr>
          <a:xfrm>
            <a:off x="324091" y="4574986"/>
            <a:ext cx="6192456" cy="369332"/>
          </a:xfrm>
          <a:prstGeom prst="rect">
            <a:avLst/>
          </a:prstGeom>
          <a:noFill/>
        </p:spPr>
        <p:txBody>
          <a:bodyPr wrap="square" rtlCol="0">
            <a:spAutoFit/>
          </a:bodyPr>
          <a:lstStyle/>
          <a:p>
            <a:r>
              <a:rPr lang="it-IT" b="1" dirty="0" err="1" smtClean="0">
                <a:solidFill>
                  <a:schemeClr val="tx2"/>
                </a:solidFill>
                <a:effectLst>
                  <a:outerShdw blurRad="38100" dist="38100" dir="2700000" algn="tl">
                    <a:srgbClr val="000000">
                      <a:alpha val="43137"/>
                    </a:srgbClr>
                  </a:outerShdw>
                </a:effectLst>
              </a:rPr>
              <a:t>Redefining</a:t>
            </a:r>
            <a:r>
              <a:rPr lang="it-IT" b="1" dirty="0" smtClean="0">
                <a:solidFill>
                  <a:schemeClr val="tx2"/>
                </a:solidFill>
                <a:effectLst>
                  <a:outerShdw blurRad="38100" dist="38100" dir="2700000" algn="tl">
                    <a:srgbClr val="000000">
                      <a:alpha val="43137"/>
                    </a:srgbClr>
                  </a:outerShdw>
                </a:effectLst>
              </a:rPr>
              <a:t> </a:t>
            </a:r>
            <a:r>
              <a:rPr lang="it-IT" b="1" i="1" dirty="0" err="1" smtClean="0">
                <a:solidFill>
                  <a:schemeClr val="tx2"/>
                </a:solidFill>
                <a:effectLst>
                  <a:outerShdw blurRad="38100" dist="38100" dir="2700000" algn="tl">
                    <a:srgbClr val="000000">
                      <a:alpha val="43137"/>
                    </a:srgbClr>
                  </a:outerShdw>
                </a:effectLst>
              </a:rPr>
              <a:t>what</a:t>
            </a:r>
            <a:r>
              <a:rPr lang="it-IT" b="1" dirty="0" smtClean="0">
                <a:solidFill>
                  <a:schemeClr val="tx2"/>
                </a:solidFill>
                <a:effectLst>
                  <a:outerShdw blurRad="38100" dist="38100" dir="2700000" algn="tl">
                    <a:srgbClr val="000000">
                      <a:alpha val="43137"/>
                    </a:srgbClr>
                  </a:outerShdw>
                </a:effectLst>
              </a:rPr>
              <a:t>: position </a:t>
            </a:r>
            <a:r>
              <a:rPr lang="it-IT" b="1" dirty="0" err="1" smtClean="0">
                <a:solidFill>
                  <a:schemeClr val="tx2"/>
                </a:solidFill>
                <a:effectLst>
                  <a:outerShdw blurRad="38100" dist="38100" dir="2700000" algn="tl">
                    <a:srgbClr val="000000">
                      <a:alpha val="43137"/>
                    </a:srgbClr>
                  </a:outerShdw>
                </a:effectLst>
              </a:rPr>
              <a:t>polyphony</a:t>
            </a:r>
            <a:endParaRPr lang="it-IT" b="1" dirty="0">
              <a:solidFill>
                <a:schemeClr val="tx2"/>
              </a:solidFill>
              <a:effectLst>
                <a:outerShdw blurRad="38100" dist="38100" dir="2700000" algn="tl">
                  <a:srgbClr val="000000">
                    <a:alpha val="43137"/>
                  </a:srgbClr>
                </a:outerShdw>
              </a:effectLst>
            </a:endParaRPr>
          </a:p>
        </p:txBody>
      </p:sp>
      <p:sp>
        <p:nvSpPr>
          <p:cNvPr id="4" name="CasellaDiTesto 3"/>
          <p:cNvSpPr txBox="1"/>
          <p:nvPr/>
        </p:nvSpPr>
        <p:spPr>
          <a:xfrm>
            <a:off x="668592" y="275304"/>
            <a:ext cx="7620002" cy="646331"/>
          </a:xfrm>
          <a:prstGeom prst="rect">
            <a:avLst/>
          </a:prstGeom>
          <a:noFill/>
        </p:spPr>
        <p:txBody>
          <a:bodyPr wrap="square" rtlCol="0">
            <a:spAutoFit/>
          </a:bodyPr>
          <a:lstStyle/>
          <a:p>
            <a:r>
              <a:rPr lang="en-GB" dirty="0" smtClean="0"/>
              <a:t>Concordance analysis   </a:t>
            </a:r>
            <a:r>
              <a:rPr lang="en-GB" sz="1600" dirty="0" smtClean="0"/>
              <a:t>(random </a:t>
            </a:r>
            <a:r>
              <a:rPr lang="en-GB" sz="1600" dirty="0"/>
              <a:t>sample of 200 </a:t>
            </a:r>
            <a:r>
              <a:rPr lang="en-GB" sz="1600" dirty="0" smtClean="0"/>
              <a:t>from HC/ COCA-A/ BEC)</a:t>
            </a:r>
            <a:endParaRPr lang="it-IT" sz="1600" b="1" dirty="0" smtClean="0"/>
          </a:p>
          <a:p>
            <a:pPr marL="742950" indent="-457200">
              <a:buFontTx/>
              <a:buChar char="-"/>
            </a:pPr>
            <a:r>
              <a:rPr lang="en-GB" dirty="0" smtClean="0"/>
              <a:t>Polyphonic</a:t>
            </a:r>
            <a:r>
              <a:rPr lang="en-GB" dirty="0" smtClean="0">
                <a:sym typeface="Wingdings" panose="05000000000000000000" pitchFamily="2" charset="2"/>
              </a:rPr>
              <a:t></a:t>
            </a:r>
            <a:r>
              <a:rPr lang="en-GB" dirty="0" smtClean="0"/>
              <a:t> </a:t>
            </a:r>
            <a:r>
              <a:rPr lang="en-GB" dirty="0"/>
              <a:t>signalling awareness of a plurality of views</a:t>
            </a:r>
            <a:endParaRPr lang="en-GB" dirty="0" smtClean="0"/>
          </a:p>
        </p:txBody>
      </p:sp>
      <p:sp>
        <p:nvSpPr>
          <p:cNvPr id="5" name="CasellaDiTesto 4"/>
          <p:cNvSpPr txBox="1"/>
          <p:nvPr/>
        </p:nvSpPr>
        <p:spPr>
          <a:xfrm>
            <a:off x="1858297" y="1054171"/>
            <a:ext cx="5022593" cy="646331"/>
          </a:xfrm>
          <a:prstGeom prst="rect">
            <a:avLst/>
          </a:prstGeom>
          <a:noFill/>
          <a:ln>
            <a:solidFill>
              <a:schemeClr val="accent1"/>
            </a:solidFill>
          </a:ln>
        </p:spPr>
        <p:txBody>
          <a:bodyPr wrap="none" rtlCol="0">
            <a:spAutoFit/>
          </a:bodyPr>
          <a:lstStyle/>
          <a:p>
            <a:r>
              <a:rPr lang="en-GB" dirty="0"/>
              <a:t>S</a:t>
            </a:r>
            <a:r>
              <a:rPr lang="en-GB" dirty="0" smtClean="0"/>
              <a:t>hift </a:t>
            </a:r>
            <a:r>
              <a:rPr lang="en-GB" dirty="0"/>
              <a:t>in </a:t>
            </a:r>
            <a:r>
              <a:rPr lang="en-GB" b="1" dirty="0">
                <a:solidFill>
                  <a:schemeClr val="tx2"/>
                </a:solidFill>
                <a:effectLst>
                  <a:outerShdw blurRad="38100" dist="38100" dir="2700000" algn="tl">
                    <a:srgbClr val="000000">
                      <a:alpha val="43137"/>
                    </a:srgbClr>
                  </a:outerShdw>
                </a:effectLst>
              </a:rPr>
              <a:t>perspective</a:t>
            </a:r>
            <a:r>
              <a:rPr lang="en-GB" dirty="0"/>
              <a:t> (</a:t>
            </a:r>
            <a:r>
              <a:rPr lang="en-GB" dirty="0" err="1"/>
              <a:t>spatio</a:t>
            </a:r>
            <a:r>
              <a:rPr lang="en-GB" dirty="0"/>
              <a:t>-temporal point of view) </a:t>
            </a:r>
            <a:endParaRPr lang="en-GB" dirty="0" smtClean="0"/>
          </a:p>
          <a:p>
            <a:r>
              <a:rPr lang="en-GB" dirty="0" smtClean="0"/>
              <a:t>and </a:t>
            </a:r>
            <a:r>
              <a:rPr lang="en-GB" b="1" dirty="0">
                <a:solidFill>
                  <a:schemeClr val="tx2"/>
                </a:solidFill>
                <a:effectLst>
                  <a:outerShdw blurRad="38100" dist="38100" dir="2700000" algn="tl">
                    <a:srgbClr val="000000">
                      <a:alpha val="43137"/>
                    </a:srgbClr>
                  </a:outerShdw>
                </a:effectLst>
              </a:rPr>
              <a:t>position</a:t>
            </a:r>
            <a:r>
              <a:rPr lang="en-GB" dirty="0"/>
              <a:t> (</a:t>
            </a:r>
            <a:r>
              <a:rPr lang="en-GB" dirty="0" err="1"/>
              <a:t>argumentational</a:t>
            </a:r>
            <a:r>
              <a:rPr lang="en-GB" dirty="0"/>
              <a:t> point of view</a:t>
            </a:r>
            <a:r>
              <a:rPr lang="en-GB" dirty="0" smtClean="0"/>
              <a:t>)</a:t>
            </a:r>
            <a:endParaRPr lang="it-IT" dirty="0"/>
          </a:p>
        </p:txBody>
      </p:sp>
    </p:spTree>
    <p:extLst>
      <p:ext uri="{BB962C8B-B14F-4D97-AF65-F5344CB8AC3E}">
        <p14:creationId xmlns:p14="http://schemas.microsoft.com/office/powerpoint/2010/main" val="39878453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34065" y="306000"/>
            <a:ext cx="7677135" cy="514800"/>
          </a:xfrm>
        </p:spPr>
        <p:txBody>
          <a:bodyPr/>
          <a:lstStyle/>
          <a:p>
            <a:r>
              <a:rPr lang="it-IT" sz="3200" dirty="0" err="1" smtClean="0"/>
              <a:t>Perspective</a:t>
            </a:r>
            <a:r>
              <a:rPr lang="it-IT" sz="3200" dirty="0" smtClean="0"/>
              <a:t> and position </a:t>
            </a:r>
            <a:r>
              <a:rPr lang="it-IT" sz="3200" dirty="0" err="1" smtClean="0"/>
              <a:t>sequences</a:t>
            </a:r>
            <a:endParaRPr lang="it-IT" sz="3200" dirty="0"/>
          </a:p>
        </p:txBody>
      </p:sp>
      <p:sp>
        <p:nvSpPr>
          <p:cNvPr id="6" name="Segnaposto contenuto 5"/>
          <p:cNvSpPr>
            <a:spLocks noGrp="1"/>
          </p:cNvSpPr>
          <p:nvPr>
            <p:ph idx="1"/>
          </p:nvPr>
        </p:nvSpPr>
        <p:spPr>
          <a:xfrm>
            <a:off x="1440000" y="1955415"/>
            <a:ext cx="6562800" cy="4350930"/>
          </a:xfrm>
        </p:spPr>
        <p:txBody>
          <a:bodyPr>
            <a:normAutofit fontScale="62500" lnSpcReduction="20000"/>
          </a:bodyPr>
          <a:lstStyle/>
          <a:p>
            <a:pPr marL="457200" indent="-457200">
              <a:buFontTx/>
              <a:buChar char="-"/>
            </a:pPr>
            <a:r>
              <a:rPr lang="en-GB" dirty="0" smtClean="0"/>
              <a:t>typically </a:t>
            </a:r>
            <a:r>
              <a:rPr lang="en-GB" dirty="0"/>
              <a:t>signal disassociation from the Evaluative </a:t>
            </a:r>
            <a:r>
              <a:rPr lang="en-GB" dirty="0" smtClean="0"/>
              <a:t>Category</a:t>
            </a:r>
          </a:p>
          <a:p>
            <a:pPr marL="1200150" lvl="1" indent="-457200">
              <a:buFontTx/>
              <a:buChar char="-"/>
            </a:pPr>
            <a:r>
              <a:rPr lang="en-GB" dirty="0" smtClean="0"/>
              <a:t> by explicit </a:t>
            </a:r>
            <a:r>
              <a:rPr lang="en-GB" dirty="0"/>
              <a:t>contrast with other possible interpretations or by pointing at the need to clarify terms </a:t>
            </a:r>
            <a:r>
              <a:rPr lang="en-GB" dirty="0" smtClean="0"/>
              <a:t>better</a:t>
            </a:r>
          </a:p>
          <a:p>
            <a:pPr marL="457200" indent="-457200">
              <a:buFontTx/>
              <a:buChar char="-"/>
            </a:pPr>
            <a:r>
              <a:rPr lang="en-GB" dirty="0" smtClean="0"/>
              <a:t>contribute </a:t>
            </a:r>
            <a:r>
              <a:rPr lang="en-GB" dirty="0"/>
              <a:t>to giving evaluation greater discourse </a:t>
            </a:r>
            <a:r>
              <a:rPr lang="en-GB" dirty="0" smtClean="0"/>
              <a:t>prominence</a:t>
            </a:r>
          </a:p>
          <a:p>
            <a:pPr marL="1200150" lvl="1" indent="-457200">
              <a:buFontTx/>
              <a:buChar char="-"/>
            </a:pPr>
            <a:r>
              <a:rPr lang="en-GB" dirty="0" smtClean="0"/>
              <a:t>preluding </a:t>
            </a:r>
            <a:r>
              <a:rPr lang="en-GB" dirty="0"/>
              <a:t>to an elaboration on the issue in the </a:t>
            </a:r>
            <a:r>
              <a:rPr lang="en-GB" dirty="0" smtClean="0"/>
              <a:t>co-text</a:t>
            </a:r>
            <a:endParaRPr lang="it-IT" dirty="0"/>
          </a:p>
          <a:p>
            <a:r>
              <a:rPr lang="en-GB" dirty="0" smtClean="0"/>
              <a:t>- are </a:t>
            </a:r>
            <a:r>
              <a:rPr lang="en-GB" dirty="0"/>
              <a:t>typically associated with functions of re-formulating what has just been said or proposing an interpretation on the basis of what is said in the </a:t>
            </a:r>
            <a:r>
              <a:rPr lang="en-GB" dirty="0" smtClean="0"/>
              <a:t>co-text </a:t>
            </a:r>
          </a:p>
          <a:p>
            <a:pPr marL="1200150" lvl="1" indent="-457200">
              <a:buFont typeface="Wingdings" panose="05000000000000000000" pitchFamily="2" charset="2"/>
              <a:buChar char="à"/>
            </a:pPr>
            <a:r>
              <a:rPr lang="en-GB" i="1" dirty="0" smtClean="0"/>
              <a:t>What</a:t>
            </a:r>
            <a:r>
              <a:rPr lang="en-GB" dirty="0" smtClean="0"/>
              <a:t> becomes  </a:t>
            </a:r>
            <a:r>
              <a:rPr lang="en-GB" dirty="0"/>
              <a:t>a “Re-defining relative</a:t>
            </a:r>
            <a:r>
              <a:rPr lang="en-GB" dirty="0" smtClean="0"/>
              <a:t>”, placing </a:t>
            </a:r>
            <a:r>
              <a:rPr lang="en-GB" dirty="0"/>
              <a:t>emphasis on the negotiability of representations, typically questioning denominations and the values attached to </a:t>
            </a:r>
            <a:r>
              <a:rPr lang="en-GB" dirty="0" smtClean="0"/>
              <a:t>them</a:t>
            </a:r>
          </a:p>
          <a:p>
            <a:pPr marL="1200150" lvl="1" indent="-457200">
              <a:buFont typeface="Wingdings" panose="05000000000000000000" pitchFamily="2" charset="2"/>
              <a:buChar char="à"/>
            </a:pPr>
            <a:endParaRPr lang="en-GB" dirty="0"/>
          </a:p>
          <a:p>
            <a:pPr marL="1200150" lvl="1" indent="-457200">
              <a:buFont typeface="Wingdings" panose="05000000000000000000" pitchFamily="2" charset="2"/>
              <a:buChar char="à"/>
            </a:pPr>
            <a:r>
              <a:rPr lang="en-GB" dirty="0" smtClean="0"/>
              <a:t>General language with specific function</a:t>
            </a:r>
          </a:p>
        </p:txBody>
      </p:sp>
      <p:sp>
        <p:nvSpPr>
          <p:cNvPr id="2" name="Segnaposto data 1"/>
          <p:cNvSpPr>
            <a:spLocks noGrp="1"/>
          </p:cNvSpPr>
          <p:nvPr>
            <p:ph type="dt" sz="half" idx="10"/>
          </p:nvPr>
        </p:nvSpPr>
        <p:spPr/>
        <p:txBody>
          <a:bodyPr/>
          <a:lstStyle/>
          <a:p>
            <a:fld id="{A10DFC2F-E65E-4CA7-AD82-A0E821C0BB24}" type="datetime1">
              <a:rPr lang="en-US" smtClean="0"/>
              <a:pPr/>
              <a:t>2/19/2020</a:t>
            </a:fld>
            <a:endParaRPr lang="en-US"/>
          </a:p>
        </p:txBody>
      </p:sp>
      <p:sp>
        <p:nvSpPr>
          <p:cNvPr id="4" name="Segnaposto numero diapositiva 3"/>
          <p:cNvSpPr>
            <a:spLocks noGrp="1"/>
          </p:cNvSpPr>
          <p:nvPr>
            <p:ph type="sldNum" sz="quarter" idx="12"/>
          </p:nvPr>
        </p:nvSpPr>
        <p:spPr/>
        <p:txBody>
          <a:bodyPr/>
          <a:lstStyle/>
          <a:p>
            <a:fld id="{7B8D39B1-F926-41C6-96B8-D63688C0ABD6}" type="slidenum">
              <a:rPr lang="en-US" smtClean="0"/>
              <a:pPr/>
              <a:t>25</a:t>
            </a:fld>
            <a:endParaRPr lang="en-US"/>
          </a:p>
        </p:txBody>
      </p:sp>
    </p:spTree>
    <p:extLst>
      <p:ext uri="{BB962C8B-B14F-4D97-AF65-F5344CB8AC3E}">
        <p14:creationId xmlns:p14="http://schemas.microsoft.com/office/powerpoint/2010/main" val="3042246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Implications</a:t>
            </a:r>
            <a:endParaRPr lang="it-IT" dirty="0"/>
          </a:p>
        </p:txBody>
      </p:sp>
      <p:sp>
        <p:nvSpPr>
          <p:cNvPr id="3" name="Segnaposto contenuto 2"/>
          <p:cNvSpPr>
            <a:spLocks noGrp="1"/>
          </p:cNvSpPr>
          <p:nvPr>
            <p:ph idx="1"/>
          </p:nvPr>
        </p:nvSpPr>
        <p:spPr>
          <a:xfrm>
            <a:off x="1440000" y="2394000"/>
            <a:ext cx="6562800" cy="3702000"/>
          </a:xfrm>
        </p:spPr>
        <p:txBody>
          <a:bodyPr>
            <a:normAutofit fontScale="62500" lnSpcReduction="20000"/>
          </a:bodyPr>
          <a:lstStyle/>
          <a:p>
            <a:r>
              <a:rPr lang="en-GB" dirty="0" smtClean="0"/>
              <a:t>1) </a:t>
            </a:r>
            <a:r>
              <a:rPr lang="en-GB" i="1" dirty="0" smtClean="0"/>
              <a:t>What</a:t>
            </a:r>
            <a:r>
              <a:rPr lang="en-GB" dirty="0" smtClean="0"/>
              <a:t> contributes to the authorial </a:t>
            </a:r>
            <a:r>
              <a:rPr lang="en-GB" dirty="0"/>
              <a:t>voice of historians </a:t>
            </a:r>
            <a:r>
              <a:rPr lang="en-GB" u="sng" dirty="0" smtClean="0"/>
              <a:t>recording</a:t>
            </a:r>
            <a:r>
              <a:rPr lang="en-GB" dirty="0" smtClean="0"/>
              <a:t> events + </a:t>
            </a:r>
            <a:r>
              <a:rPr lang="en-GB" u="sng" dirty="0" smtClean="0"/>
              <a:t>interpreting</a:t>
            </a:r>
            <a:r>
              <a:rPr lang="en-GB" dirty="0" smtClean="0"/>
              <a:t> </a:t>
            </a:r>
            <a:r>
              <a:rPr lang="en-GB" dirty="0"/>
              <a:t>them </a:t>
            </a:r>
            <a:r>
              <a:rPr lang="en-GB" dirty="0" smtClean="0"/>
              <a:t>+ </a:t>
            </a:r>
            <a:r>
              <a:rPr lang="en-GB" u="sng" dirty="0"/>
              <a:t>arguing</a:t>
            </a:r>
            <a:r>
              <a:rPr lang="en-GB" dirty="0"/>
              <a:t> for an interpretation in the context of a </a:t>
            </a:r>
            <a:r>
              <a:rPr lang="en-GB" dirty="0" smtClean="0"/>
              <a:t>debate</a:t>
            </a:r>
            <a:r>
              <a:rPr lang="en-GB" dirty="0"/>
              <a:t> </a:t>
            </a:r>
            <a:r>
              <a:rPr lang="en-GB" sz="2600" dirty="0" smtClean="0">
                <a:solidFill>
                  <a:schemeClr val="bg1">
                    <a:lumMod val="50000"/>
                  </a:schemeClr>
                </a:solidFill>
              </a:rPr>
              <a:t>(Coffin </a:t>
            </a:r>
            <a:r>
              <a:rPr lang="en-GB" sz="2600" dirty="0">
                <a:solidFill>
                  <a:schemeClr val="bg1">
                    <a:lumMod val="50000"/>
                  </a:schemeClr>
                </a:solidFill>
              </a:rPr>
              <a:t>2006; Bondi 2007)</a:t>
            </a:r>
            <a:endParaRPr lang="en-GB" sz="2600" dirty="0" smtClean="0">
              <a:solidFill>
                <a:schemeClr val="bg1">
                  <a:lumMod val="50000"/>
                </a:schemeClr>
              </a:solidFill>
            </a:endParaRPr>
          </a:p>
          <a:p>
            <a:pPr lvl="1"/>
            <a:r>
              <a:rPr lang="en-GB" dirty="0" smtClean="0"/>
              <a:t>Perspective shifts </a:t>
            </a:r>
            <a:r>
              <a:rPr lang="en-GB" dirty="0" smtClean="0">
                <a:sym typeface="Wingdings" panose="05000000000000000000" pitchFamily="2" charset="2"/>
              </a:rPr>
              <a:t> </a:t>
            </a:r>
            <a:r>
              <a:rPr lang="en-GB" dirty="0" smtClean="0">
                <a:effectLst>
                  <a:outerShdw blurRad="38100" dist="38100" dir="2700000" algn="tl">
                    <a:srgbClr val="000000">
                      <a:alpha val="43137"/>
                    </a:srgbClr>
                  </a:outerShdw>
                </a:effectLst>
              </a:rPr>
              <a:t>Interpreting</a:t>
            </a:r>
            <a:r>
              <a:rPr lang="en-GB" dirty="0" smtClean="0"/>
              <a:t> voice</a:t>
            </a:r>
          </a:p>
          <a:p>
            <a:pPr lvl="1"/>
            <a:r>
              <a:rPr lang="en-GB" dirty="0" smtClean="0"/>
              <a:t>Position shifts </a:t>
            </a:r>
            <a:r>
              <a:rPr lang="en-GB" dirty="0" smtClean="0">
                <a:sym typeface="Wingdings" panose="05000000000000000000" pitchFamily="2" charset="2"/>
              </a:rPr>
              <a:t> </a:t>
            </a:r>
            <a:r>
              <a:rPr lang="en-GB" dirty="0" smtClean="0">
                <a:effectLst>
                  <a:outerShdw blurRad="38100" dist="38100" dir="2700000" algn="tl">
                    <a:srgbClr val="000000">
                      <a:alpha val="43137"/>
                    </a:srgbClr>
                  </a:outerShdw>
                </a:effectLst>
              </a:rPr>
              <a:t>argumentative</a:t>
            </a:r>
            <a:r>
              <a:rPr lang="en-GB" dirty="0" smtClean="0"/>
              <a:t> voice (dialogue </a:t>
            </a:r>
            <a:r>
              <a:rPr lang="en-GB" dirty="0"/>
              <a:t>with the extended discourse community and with the </a:t>
            </a:r>
            <a:r>
              <a:rPr lang="en-GB" dirty="0" smtClean="0"/>
              <a:t>sources :  </a:t>
            </a:r>
            <a:r>
              <a:rPr lang="en-GB" dirty="0"/>
              <a:t>they can take position, acknowledge other positions and redirect the </a:t>
            </a:r>
            <a:r>
              <a:rPr lang="en-GB" dirty="0" smtClean="0"/>
              <a:t>argument) </a:t>
            </a:r>
          </a:p>
          <a:p>
            <a:endParaRPr lang="en-GB" b="1" dirty="0"/>
          </a:p>
          <a:p>
            <a:pPr marL="514350" indent="-514350">
              <a:buAutoNum type="arabicParenR" startAt="2"/>
            </a:pPr>
            <a:r>
              <a:rPr lang="en-GB" dirty="0" smtClean="0"/>
              <a:t>“</a:t>
            </a:r>
            <a:r>
              <a:rPr lang="en-GB" dirty="0"/>
              <a:t>small words” </a:t>
            </a:r>
            <a:r>
              <a:rPr lang="en-GB" sz="2600" dirty="0">
                <a:solidFill>
                  <a:schemeClr val="bg1">
                    <a:lumMod val="50000"/>
                  </a:schemeClr>
                </a:solidFill>
              </a:rPr>
              <a:t>(</a:t>
            </a:r>
            <a:r>
              <a:rPr lang="en-GB" sz="2600" dirty="0" err="1">
                <a:solidFill>
                  <a:schemeClr val="bg1">
                    <a:lumMod val="50000"/>
                  </a:schemeClr>
                </a:solidFill>
              </a:rPr>
              <a:t>Hunston</a:t>
            </a:r>
            <a:r>
              <a:rPr lang="en-GB" sz="2600" dirty="0">
                <a:solidFill>
                  <a:schemeClr val="bg1">
                    <a:lumMod val="50000"/>
                  </a:schemeClr>
                </a:solidFill>
              </a:rPr>
              <a:t> 2008)</a:t>
            </a:r>
            <a:r>
              <a:rPr lang="en-GB" sz="2600" dirty="0">
                <a:solidFill>
                  <a:schemeClr val="accent1"/>
                </a:solidFill>
              </a:rPr>
              <a:t> </a:t>
            </a:r>
            <a:r>
              <a:rPr lang="en-GB" dirty="0" smtClean="0"/>
              <a:t>contribute </a:t>
            </a:r>
            <a:r>
              <a:rPr lang="en-GB" dirty="0"/>
              <a:t>greatly to profiling registers and </a:t>
            </a:r>
            <a:r>
              <a:rPr lang="en-GB" dirty="0" smtClean="0"/>
              <a:t>discourses</a:t>
            </a:r>
          </a:p>
          <a:p>
            <a:pPr lvl="1" indent="0">
              <a:buNone/>
            </a:pPr>
            <a:r>
              <a:rPr lang="en-GB" dirty="0" smtClean="0"/>
              <a:t> </a:t>
            </a:r>
            <a:r>
              <a:rPr lang="en-GB" dirty="0"/>
              <a:t>when studied in the context of the semantic and pragmatic sequences they are involved </a:t>
            </a:r>
            <a:r>
              <a:rPr lang="en-GB" dirty="0" smtClean="0"/>
              <a:t>in</a:t>
            </a:r>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26</a:t>
            </a:fld>
            <a:endParaRPr lang="it-IT" dirty="0"/>
          </a:p>
        </p:txBody>
      </p:sp>
      <p:sp>
        <p:nvSpPr>
          <p:cNvPr id="7" name="Segnaposto testo 6"/>
          <p:cNvSpPr>
            <a:spLocks noGrp="1"/>
          </p:cNvSpPr>
          <p:nvPr>
            <p:ph type="body" sz="quarter" idx="13"/>
          </p:nvPr>
        </p:nvSpPr>
        <p:spPr/>
        <p:txBody>
          <a:bodyPr/>
          <a:lstStyle/>
          <a:p>
            <a:r>
              <a:rPr lang="it-IT" dirty="0" smtClean="0"/>
              <a:t>For </a:t>
            </a:r>
            <a:r>
              <a:rPr lang="it-IT" dirty="0" err="1" smtClean="0"/>
              <a:t>discourse</a:t>
            </a:r>
            <a:r>
              <a:rPr lang="it-IT" dirty="0" smtClean="0"/>
              <a:t> </a:t>
            </a:r>
            <a:r>
              <a:rPr lang="it-IT" dirty="0" err="1" smtClean="0"/>
              <a:t>analysis</a:t>
            </a:r>
            <a:endParaRPr lang="it-IT" dirty="0"/>
          </a:p>
        </p:txBody>
      </p:sp>
    </p:spTree>
    <p:extLst>
      <p:ext uri="{BB962C8B-B14F-4D97-AF65-F5344CB8AC3E}">
        <p14:creationId xmlns:p14="http://schemas.microsoft.com/office/powerpoint/2010/main" val="2768364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0F8B7D7-B5E3-644D-9856-CC0934E69055}" type="slidenum">
              <a:rPr lang="it-IT" smtClean="0"/>
              <a:pPr/>
              <a:t>27</a:t>
            </a:fld>
            <a:endParaRPr lang="it-IT" dirty="0"/>
          </a:p>
        </p:txBody>
      </p:sp>
      <p:sp>
        <p:nvSpPr>
          <p:cNvPr id="8" name="Rettangolo 7"/>
          <p:cNvSpPr/>
          <p:nvPr/>
        </p:nvSpPr>
        <p:spPr>
          <a:xfrm>
            <a:off x="2371780" y="1059877"/>
            <a:ext cx="4223465"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it-IT" sz="5400" b="1" cap="none" spc="0" dirty="0" err="1" smtClean="0">
                <a:ln/>
                <a:solidFill>
                  <a:schemeClr val="accent3"/>
                </a:solidFill>
                <a:effectLst/>
              </a:rPr>
              <a:t>Comparability</a:t>
            </a:r>
            <a:endParaRPr lang="it-IT" sz="5400" b="1" cap="none" spc="0" dirty="0">
              <a:ln/>
              <a:solidFill>
                <a:schemeClr val="accent3"/>
              </a:solidFill>
              <a:effectLst/>
            </a:endParaRPr>
          </a:p>
        </p:txBody>
      </p:sp>
      <p:sp>
        <p:nvSpPr>
          <p:cNvPr id="9" name="AutoShape 2" descr="Risultato immagini per comparabil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 name="AutoShape 4" descr="Risultato immagini per comparabilit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56" y="2592489"/>
            <a:ext cx="6748206" cy="3218375"/>
          </a:xfrm>
          <a:prstGeom prst="rect">
            <a:avLst/>
          </a:prstGeom>
        </p:spPr>
      </p:pic>
    </p:spTree>
    <p:extLst>
      <p:ext uri="{BB962C8B-B14F-4D97-AF65-F5344CB8AC3E}">
        <p14:creationId xmlns:p14="http://schemas.microsoft.com/office/powerpoint/2010/main" val="1099800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err="1"/>
              <a:t>C</a:t>
            </a:r>
            <a:r>
              <a:rPr lang="it-IT" dirty="0" err="1" smtClean="0"/>
              <a:t>omparability</a:t>
            </a:r>
            <a:endParaRPr lang="it-IT" dirty="0"/>
          </a:p>
        </p:txBody>
      </p:sp>
      <p:sp>
        <p:nvSpPr>
          <p:cNvPr id="9" name="Segnaposto contenuto 8"/>
          <p:cNvSpPr>
            <a:spLocks noGrp="1"/>
          </p:cNvSpPr>
          <p:nvPr>
            <p:ph idx="1"/>
          </p:nvPr>
        </p:nvSpPr>
        <p:spPr/>
        <p:txBody>
          <a:bodyPr>
            <a:normAutofit fontScale="55000" lnSpcReduction="20000"/>
          </a:bodyPr>
          <a:lstStyle/>
          <a:p>
            <a:r>
              <a:rPr lang="en-US" dirty="0" smtClean="0"/>
              <a:t>Inherently </a:t>
            </a:r>
            <a:r>
              <a:rPr lang="en-US" dirty="0"/>
              <a:t>comparative nature of most studies on domain-specific language </a:t>
            </a:r>
            <a:r>
              <a:rPr lang="en-US" dirty="0" smtClean="0"/>
              <a:t>use</a:t>
            </a:r>
          </a:p>
          <a:p>
            <a:pPr lvl="1"/>
            <a:r>
              <a:rPr lang="en-US" dirty="0" smtClean="0"/>
              <a:t>Comparisons </a:t>
            </a:r>
            <a:r>
              <a:rPr lang="en-US" dirty="0"/>
              <a:t>between corpora and </a:t>
            </a:r>
            <a:r>
              <a:rPr lang="en-US" dirty="0" err="1" smtClean="0"/>
              <a:t>subcorpora</a:t>
            </a:r>
            <a:r>
              <a:rPr lang="en-US" dirty="0" smtClean="0"/>
              <a:t>, domains </a:t>
            </a:r>
            <a:r>
              <a:rPr lang="en-US" dirty="0"/>
              <a:t>and subdomains, across different genres and communicative events, across text sections or even across </a:t>
            </a:r>
            <a:r>
              <a:rPr lang="en-US" dirty="0" smtClean="0"/>
              <a:t>languages</a:t>
            </a:r>
          </a:p>
          <a:p>
            <a:endParaRPr lang="en-US" dirty="0"/>
          </a:p>
          <a:p>
            <a:r>
              <a:rPr lang="en-US" dirty="0" smtClean="0"/>
              <a:t>Attention </a:t>
            </a:r>
            <a:r>
              <a:rPr lang="en-US" dirty="0"/>
              <a:t>should be paid to comparing what is really comparable and to considering both similarities and </a:t>
            </a:r>
            <a:r>
              <a:rPr lang="en-US" dirty="0" smtClean="0"/>
              <a:t>dissimilarities</a:t>
            </a:r>
          </a:p>
          <a:p>
            <a:endParaRPr lang="en-US" dirty="0"/>
          </a:p>
          <a:p>
            <a:r>
              <a:rPr lang="en-US" dirty="0" smtClean="0"/>
              <a:t>Cline of comparability</a:t>
            </a:r>
          </a:p>
          <a:p>
            <a:pPr lvl="1"/>
            <a:r>
              <a:rPr lang="en-US" dirty="0" smtClean="0"/>
              <a:t>From text-internal variation </a:t>
            </a:r>
            <a:r>
              <a:rPr lang="en-US" dirty="0"/>
              <a:t>(e.g. different sections of a communicative genre) </a:t>
            </a:r>
          </a:p>
          <a:p>
            <a:pPr lvl="1"/>
            <a:r>
              <a:rPr lang="en-US" dirty="0" smtClean="0"/>
              <a:t>to </a:t>
            </a:r>
            <a:r>
              <a:rPr lang="en-US" dirty="0"/>
              <a:t>cross-cultural comparison (e.g. the same genre in two languages) represent two extremes in a cline of </a:t>
            </a:r>
            <a:r>
              <a:rPr lang="en-US" dirty="0" smtClean="0"/>
              <a:t>comparability</a:t>
            </a:r>
            <a:endParaRPr lang="en-US" dirty="0"/>
          </a:p>
          <a:p>
            <a:pPr lvl="1" algn="r"/>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28</a:t>
            </a:fld>
            <a:endParaRPr lang="it-IT" dirty="0"/>
          </a:p>
        </p:txBody>
      </p:sp>
      <p:sp>
        <p:nvSpPr>
          <p:cNvPr id="10" name="Segnaposto testo 9"/>
          <p:cNvSpPr>
            <a:spLocks noGrp="1"/>
          </p:cNvSpPr>
          <p:nvPr>
            <p:ph type="body" sz="quarter" idx="13"/>
          </p:nvPr>
        </p:nvSpPr>
        <p:spPr/>
        <p:txBody>
          <a:bodyPr/>
          <a:lstStyle/>
          <a:p>
            <a:r>
              <a:rPr lang="it-IT" dirty="0" err="1" smtClean="0"/>
              <a:t>Issues</a:t>
            </a:r>
            <a:r>
              <a:rPr lang="it-IT" dirty="0" smtClean="0"/>
              <a:t>, </a:t>
            </a:r>
            <a:r>
              <a:rPr lang="it-IT" dirty="0" err="1" smtClean="0"/>
              <a:t>challenges</a:t>
            </a:r>
            <a:endParaRPr lang="it-IT" dirty="0"/>
          </a:p>
        </p:txBody>
      </p:sp>
    </p:spTree>
    <p:extLst>
      <p:ext uri="{BB962C8B-B14F-4D97-AF65-F5344CB8AC3E}">
        <p14:creationId xmlns:p14="http://schemas.microsoft.com/office/powerpoint/2010/main" val="5987560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smtClean="0"/>
              <a:t>A case </a:t>
            </a:r>
            <a:r>
              <a:rPr lang="it-IT" dirty="0" err="1" smtClean="0"/>
              <a:t>study</a:t>
            </a:r>
            <a:endParaRPr lang="it-IT" dirty="0"/>
          </a:p>
        </p:txBody>
      </p:sp>
      <p:sp>
        <p:nvSpPr>
          <p:cNvPr id="3" name="Segnaposto contenuto 2"/>
          <p:cNvSpPr>
            <a:spLocks noGrp="1"/>
          </p:cNvSpPr>
          <p:nvPr>
            <p:ph idx="1"/>
          </p:nvPr>
        </p:nvSpPr>
        <p:spPr/>
        <p:txBody>
          <a:bodyPr>
            <a:normAutofit fontScale="77500" lnSpcReduction="20000"/>
          </a:bodyPr>
          <a:lstStyle/>
          <a:p>
            <a:r>
              <a:rPr lang="en-GB" sz="2800" dirty="0" smtClean="0"/>
              <a:t>A Corporate Social Responsibility (CSR) report can be defined as </a:t>
            </a:r>
          </a:p>
          <a:p>
            <a:pPr marL="1200150" lvl="1" indent="-457200">
              <a:buFont typeface="Arial" panose="020B0604020202020204" pitchFamily="34" charset="0"/>
              <a:buChar char="•"/>
            </a:pPr>
            <a:r>
              <a:rPr lang="en-GB" sz="2600" dirty="0" smtClean="0"/>
              <a:t>“a report published by a company or organization about the economic, environmental and social impacts caused by its everyday activities” </a:t>
            </a:r>
            <a:r>
              <a:rPr lang="en-GB" sz="2100" dirty="0" smtClean="0">
                <a:solidFill>
                  <a:schemeClr val="bg1">
                    <a:lumMod val="50000"/>
                  </a:schemeClr>
                </a:solidFill>
              </a:rPr>
              <a:t>(Globalreporting.org, 2019)</a:t>
            </a:r>
            <a:endParaRPr lang="en-GB" sz="2600" dirty="0" smtClean="0">
              <a:solidFill>
                <a:schemeClr val="bg1">
                  <a:lumMod val="50000"/>
                </a:schemeClr>
              </a:solidFill>
            </a:endParaRPr>
          </a:p>
          <a:p>
            <a:pPr>
              <a:buFont typeface="Arial" pitchFamily="34" charset="0"/>
              <a:buChar char="•"/>
            </a:pPr>
            <a:endParaRPr lang="en-US" sz="1400" dirty="0">
              <a:solidFill>
                <a:srgbClr val="0070C0"/>
              </a:solidFill>
            </a:endParaRPr>
          </a:p>
          <a:p>
            <a:pPr>
              <a:buFont typeface="Arial" pitchFamily="34" charset="0"/>
              <a:buChar char="•"/>
            </a:pPr>
            <a:r>
              <a:rPr lang="en-US" sz="2400" dirty="0"/>
              <a:t>Emphasis on impression management and identity creation </a:t>
            </a:r>
            <a:endParaRPr lang="en-US" sz="2400" dirty="0" smtClean="0"/>
          </a:p>
          <a:p>
            <a:pPr lvl="1">
              <a:buFont typeface="Arial" pitchFamily="34" charset="0"/>
              <a:buChar char="•"/>
            </a:pPr>
            <a:r>
              <a:rPr lang="en-US" sz="2200" dirty="0" smtClean="0"/>
              <a:t>Discourses of promotion, good will, self-justification </a:t>
            </a:r>
            <a:r>
              <a:rPr lang="en-US" sz="2200" dirty="0" smtClean="0">
                <a:solidFill>
                  <a:schemeClr val="bg1">
                    <a:lumMod val="50000"/>
                  </a:schemeClr>
                </a:solidFill>
              </a:rPr>
              <a:t>(</a:t>
            </a:r>
            <a:r>
              <a:rPr lang="en-US" sz="2200" dirty="0" err="1" smtClean="0">
                <a:solidFill>
                  <a:schemeClr val="bg1">
                    <a:lumMod val="50000"/>
                  </a:schemeClr>
                </a:solidFill>
              </a:rPr>
              <a:t>A.Bhatia</a:t>
            </a:r>
            <a:r>
              <a:rPr lang="en-US" sz="2200" dirty="0" smtClean="0">
                <a:solidFill>
                  <a:schemeClr val="bg1">
                    <a:lumMod val="50000"/>
                  </a:schemeClr>
                </a:solidFill>
              </a:rPr>
              <a:t> 2012: 235)</a:t>
            </a:r>
            <a:endParaRPr lang="en-US" sz="2200" dirty="0">
              <a:solidFill>
                <a:schemeClr val="bg1">
                  <a:lumMod val="50000"/>
                </a:schemeClr>
              </a:solidFill>
            </a:endParaRPr>
          </a:p>
          <a:p>
            <a:pPr lvl="1">
              <a:buFont typeface="Arial" pitchFamily="34" charset="0"/>
              <a:buChar char="•"/>
            </a:pPr>
            <a:r>
              <a:rPr lang="en-US" sz="2000" dirty="0"/>
              <a:t>work on elements of evaluative language use</a:t>
            </a:r>
            <a:r>
              <a:rPr lang="en-US" dirty="0"/>
              <a:t> </a:t>
            </a:r>
            <a:r>
              <a:rPr lang="en-US" sz="1600" dirty="0">
                <a:solidFill>
                  <a:schemeClr val="bg1">
                    <a:lumMod val="50000"/>
                  </a:schemeClr>
                </a:solidFill>
              </a:rPr>
              <a:t>(Rutherford 2005; </a:t>
            </a:r>
            <a:r>
              <a:rPr lang="en-US" sz="1600" dirty="0" err="1">
                <a:solidFill>
                  <a:schemeClr val="bg1">
                    <a:lumMod val="50000"/>
                  </a:schemeClr>
                </a:solidFill>
              </a:rPr>
              <a:t>Malavasi</a:t>
            </a:r>
            <a:r>
              <a:rPr lang="en-US" sz="1600" dirty="0">
                <a:solidFill>
                  <a:schemeClr val="bg1">
                    <a:lumMod val="50000"/>
                  </a:schemeClr>
                </a:solidFill>
              </a:rPr>
              <a:t> 2007, </a:t>
            </a:r>
            <a:r>
              <a:rPr lang="en-US" sz="1600" dirty="0" err="1">
                <a:solidFill>
                  <a:schemeClr val="bg1">
                    <a:lumMod val="50000"/>
                  </a:schemeClr>
                </a:solidFill>
              </a:rPr>
              <a:t>Lischinsky</a:t>
            </a:r>
            <a:r>
              <a:rPr lang="en-US" sz="1600" dirty="0">
                <a:solidFill>
                  <a:schemeClr val="bg1">
                    <a:lumMod val="50000"/>
                  </a:schemeClr>
                </a:solidFill>
              </a:rPr>
              <a:t> 2011) (</a:t>
            </a:r>
            <a:r>
              <a:rPr lang="en-US" sz="1600" dirty="0" err="1">
                <a:solidFill>
                  <a:schemeClr val="bg1">
                    <a:lumMod val="50000"/>
                  </a:schemeClr>
                </a:solidFill>
              </a:rPr>
              <a:t>Fuoli</a:t>
            </a:r>
            <a:r>
              <a:rPr lang="en-US" sz="1600" dirty="0">
                <a:solidFill>
                  <a:schemeClr val="bg1">
                    <a:lumMod val="50000"/>
                  </a:schemeClr>
                </a:solidFill>
              </a:rPr>
              <a:t> 2012; </a:t>
            </a:r>
            <a:r>
              <a:rPr lang="en-US" sz="1600" dirty="0" err="1">
                <a:solidFill>
                  <a:schemeClr val="bg1">
                    <a:lumMod val="50000"/>
                  </a:schemeClr>
                </a:solidFill>
              </a:rPr>
              <a:t>Malavasi</a:t>
            </a:r>
            <a:r>
              <a:rPr lang="en-US" sz="1600" dirty="0">
                <a:solidFill>
                  <a:schemeClr val="bg1">
                    <a:lumMod val="50000"/>
                  </a:schemeClr>
                </a:solidFill>
              </a:rPr>
              <a:t> 2011, 2012; Murphy 2013)</a:t>
            </a:r>
          </a:p>
          <a:p>
            <a:pPr marL="457200" indent="-457200">
              <a:buFont typeface="Arial" panose="020B0604020202020204" pitchFamily="34" charset="0"/>
              <a:buChar char="•"/>
            </a:pPr>
            <a:endParaRPr lang="it-IT" dirty="0" smtClean="0"/>
          </a:p>
          <a:p>
            <a:pPr marL="457200" indent="-457200">
              <a:buFont typeface="Arial" panose="020B0604020202020204" pitchFamily="34" charset="0"/>
              <a:buChar char="•"/>
            </a:pPr>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29</a:t>
            </a:fld>
            <a:endParaRPr lang="it-IT" dirty="0"/>
          </a:p>
        </p:txBody>
      </p:sp>
      <p:sp>
        <p:nvSpPr>
          <p:cNvPr id="9" name="Segnaposto testo 8"/>
          <p:cNvSpPr>
            <a:spLocks noGrp="1"/>
          </p:cNvSpPr>
          <p:nvPr>
            <p:ph type="body" sz="quarter" idx="13"/>
          </p:nvPr>
        </p:nvSpPr>
        <p:spPr/>
        <p:txBody>
          <a:bodyPr/>
          <a:lstStyle/>
          <a:p>
            <a:r>
              <a:rPr lang="it-IT" dirty="0" smtClean="0"/>
              <a:t>CSR reports</a:t>
            </a:r>
            <a:endParaRPr lang="it-IT" dirty="0"/>
          </a:p>
        </p:txBody>
      </p:sp>
    </p:spTree>
    <p:extLst>
      <p:ext uri="{BB962C8B-B14F-4D97-AF65-F5344CB8AC3E}">
        <p14:creationId xmlns:p14="http://schemas.microsoft.com/office/powerpoint/2010/main" val="169050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Domain-</a:t>
            </a:r>
            <a:r>
              <a:rPr lang="it-IT" sz="3200" dirty="0" err="1" smtClean="0"/>
              <a:t>specific</a:t>
            </a:r>
            <a:r>
              <a:rPr lang="it-IT" sz="3200" dirty="0" smtClean="0"/>
              <a:t> vs general</a:t>
            </a:r>
            <a:r>
              <a:rPr lang="it-IT" sz="3200" dirty="0" smtClean="0">
                <a:solidFill>
                  <a:schemeClr val="bg1">
                    <a:lumMod val="65000"/>
                  </a:schemeClr>
                </a:solidFill>
              </a:rPr>
              <a:t>-</a:t>
            </a:r>
            <a:r>
              <a:rPr lang="it-IT" sz="3200" dirty="0" err="1" smtClean="0">
                <a:solidFill>
                  <a:schemeClr val="bg1">
                    <a:lumMod val="65000"/>
                  </a:schemeClr>
                </a:solidFill>
              </a:rPr>
              <a:t>purpose</a:t>
            </a:r>
            <a:endParaRPr lang="it-IT" sz="3200" dirty="0">
              <a:solidFill>
                <a:schemeClr val="bg1">
                  <a:lumMod val="65000"/>
                </a:schemeClr>
              </a:solidFill>
            </a:endParaRPr>
          </a:p>
        </p:txBody>
      </p:sp>
      <p:sp>
        <p:nvSpPr>
          <p:cNvPr id="3" name="Segnaposto contenuto 2"/>
          <p:cNvSpPr>
            <a:spLocks noGrp="1"/>
          </p:cNvSpPr>
          <p:nvPr>
            <p:ph idx="1"/>
          </p:nvPr>
        </p:nvSpPr>
        <p:spPr>
          <a:xfrm>
            <a:off x="1371174" y="2782528"/>
            <a:ext cx="6562800" cy="3067665"/>
          </a:xfrm>
        </p:spPr>
        <p:txBody>
          <a:bodyPr>
            <a:normAutofit fontScale="62500" lnSpcReduction="20000"/>
          </a:bodyPr>
          <a:lstStyle/>
          <a:p>
            <a:r>
              <a:rPr lang="en-US" dirty="0" smtClean="0"/>
              <a:t>A “domain-specific” focus features in a range of  </a:t>
            </a:r>
            <a:r>
              <a:rPr lang="en-US" b="1" dirty="0" smtClean="0"/>
              <a:t>applied</a:t>
            </a:r>
            <a:r>
              <a:rPr lang="en-US" dirty="0" smtClean="0"/>
              <a:t> </a:t>
            </a:r>
            <a:r>
              <a:rPr lang="en-US" dirty="0"/>
              <a:t>language </a:t>
            </a:r>
            <a:r>
              <a:rPr lang="en-US" dirty="0" smtClean="0"/>
              <a:t>studies</a:t>
            </a:r>
          </a:p>
          <a:p>
            <a:pPr lvl="1"/>
            <a:r>
              <a:rPr lang="en-US" dirty="0" smtClean="0"/>
              <a:t> </a:t>
            </a:r>
            <a:r>
              <a:rPr lang="en-US" dirty="0"/>
              <a:t>f</a:t>
            </a:r>
            <a:r>
              <a:rPr lang="en-US" dirty="0" smtClean="0"/>
              <a:t>rom  </a:t>
            </a:r>
            <a:r>
              <a:rPr lang="en-US" dirty="0"/>
              <a:t>discourse analysis, </a:t>
            </a:r>
            <a:r>
              <a:rPr lang="en-US" dirty="0" smtClean="0"/>
              <a:t>to LSP, specialized lexicography/terminology </a:t>
            </a:r>
            <a:r>
              <a:rPr lang="en-US" dirty="0"/>
              <a:t>and specialized </a:t>
            </a:r>
            <a:r>
              <a:rPr lang="en-US" dirty="0" smtClean="0"/>
              <a:t>translation</a:t>
            </a:r>
          </a:p>
          <a:p>
            <a:r>
              <a:rPr lang="en-GB" altLang="it-IT" dirty="0" smtClean="0">
                <a:latin typeface="Helvetica" panose="020B0604020202020204" pitchFamily="34" charset="0"/>
                <a:ea typeface="Times New Roman" panose="02020603050405020304" pitchFamily="18" charset="0"/>
                <a:cs typeface="Arial" panose="020B0604020202020204" pitchFamily="34" charset="0"/>
              </a:rPr>
              <a:t>In linguistics:  interest in DIATYPES </a:t>
            </a:r>
            <a:r>
              <a:rPr lang="en-GB" altLang="it-IT" dirty="0">
                <a:latin typeface="Helvetica" panose="020B0604020202020204" pitchFamily="34" charset="0"/>
                <a:ea typeface="Times New Roman" panose="02020603050405020304" pitchFamily="18" charset="0"/>
                <a:cs typeface="Arial" panose="020B0604020202020204" pitchFamily="34" charset="0"/>
              </a:rPr>
              <a:t>or REGISTERS</a:t>
            </a:r>
          </a:p>
          <a:p>
            <a:pPr lvl="1"/>
            <a:r>
              <a:rPr lang="en-GB" altLang="it-IT" u="sng" dirty="0" smtClean="0">
                <a:latin typeface="Helvetica" panose="020B0604020202020204" pitchFamily="34" charset="0"/>
                <a:cs typeface="Arial" panose="020B0604020202020204" pitchFamily="34" charset="0"/>
              </a:rPr>
              <a:t>Language </a:t>
            </a:r>
            <a:r>
              <a:rPr lang="en-GB" altLang="it-IT" u="sng" dirty="0">
                <a:latin typeface="Helvetica" panose="020B0604020202020204" pitchFamily="34" charset="0"/>
                <a:cs typeface="Arial" panose="020B0604020202020204" pitchFamily="34" charset="0"/>
              </a:rPr>
              <a:t>variation </a:t>
            </a:r>
            <a:r>
              <a:rPr lang="en-GB" altLang="it-IT" dirty="0">
                <a:latin typeface="Helvetica" panose="020B0604020202020204" pitchFamily="34" charset="0"/>
                <a:cs typeface="Arial" panose="020B0604020202020204" pitchFamily="34" charset="0"/>
              </a:rPr>
              <a:t>according </a:t>
            </a:r>
            <a:r>
              <a:rPr lang="en-GB" altLang="it-IT" dirty="0" smtClean="0">
                <a:latin typeface="Helvetica" panose="020B0604020202020204" pitchFamily="34" charset="0"/>
                <a:cs typeface="Arial" panose="020B0604020202020204" pitchFamily="34" charset="0"/>
              </a:rPr>
              <a:t>to situations of use</a:t>
            </a:r>
          </a:p>
          <a:p>
            <a:pPr marL="457200" lvl="1" indent="0">
              <a:buNone/>
            </a:pPr>
            <a:r>
              <a:rPr lang="en-GB" altLang="it-IT" dirty="0" smtClean="0">
                <a:latin typeface="Helvetica" panose="020B0604020202020204" pitchFamily="34" charset="0"/>
                <a:ea typeface="Times New Roman" panose="02020603050405020304" pitchFamily="18" charset="0"/>
                <a:cs typeface="Arial" panose="020B0604020202020204" pitchFamily="34" charset="0"/>
              </a:rPr>
              <a:t>+ attention to LSP in language teaching  and to specialized translation/lexicography in translation studies</a:t>
            </a:r>
          </a:p>
          <a:p>
            <a:pPr indent="-285750"/>
            <a:r>
              <a:rPr lang="en-GB" altLang="it-IT" dirty="0" smtClean="0">
                <a:latin typeface="Helvetica" panose="020B0604020202020204" pitchFamily="34" charset="0"/>
                <a:ea typeface="Times New Roman" panose="02020603050405020304" pitchFamily="18" charset="0"/>
                <a:cs typeface="Arial" panose="020B0604020202020204" pitchFamily="34" charset="0"/>
              </a:rPr>
              <a:t>But certainly </a:t>
            </a:r>
          </a:p>
          <a:p>
            <a:pPr lvl="1"/>
            <a:r>
              <a:rPr lang="en-GB" altLang="it-IT" dirty="0" smtClean="0">
                <a:latin typeface="Helvetica" panose="020B0604020202020204" pitchFamily="34" charset="0"/>
                <a:ea typeface="Times New Roman" panose="02020603050405020304" pitchFamily="18" charset="0"/>
                <a:cs typeface="Arial" panose="020B0604020202020204" pitchFamily="34" charset="0"/>
              </a:rPr>
              <a:t>no </a:t>
            </a:r>
            <a:r>
              <a:rPr lang="en-GB" altLang="it-IT" dirty="0" err="1" smtClean="0">
                <a:latin typeface="Helvetica" panose="020B0604020202020204" pitchFamily="34" charset="0"/>
                <a:ea typeface="Times New Roman" panose="02020603050405020304" pitchFamily="18" charset="0"/>
                <a:cs typeface="Arial" panose="020B0604020202020204" pitchFamily="34" charset="0"/>
              </a:rPr>
              <a:t>clearcut</a:t>
            </a:r>
            <a:r>
              <a:rPr lang="en-GB" altLang="it-IT" dirty="0" smtClean="0">
                <a:latin typeface="Helvetica" panose="020B0604020202020204" pitchFamily="34" charset="0"/>
                <a:ea typeface="Times New Roman" panose="02020603050405020304" pitchFamily="18" charset="0"/>
                <a:cs typeface="Arial" panose="020B0604020202020204" pitchFamily="34" charset="0"/>
              </a:rPr>
              <a:t> distinction </a:t>
            </a:r>
            <a:r>
              <a:rPr lang="en-GB" altLang="it-IT" dirty="0" smtClean="0">
                <a:latin typeface="Helvetica"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GB" altLang="it-IT" dirty="0" smtClean="0">
                <a:latin typeface="Helvetica" panose="020B0604020202020204" pitchFamily="34" charset="0"/>
                <a:ea typeface="Times New Roman" panose="02020603050405020304" pitchFamily="18" charset="0"/>
                <a:cs typeface="Arial" panose="020B0604020202020204" pitchFamily="34" charset="0"/>
              </a:rPr>
              <a:t>general and domain-specific used in specific situations</a:t>
            </a:r>
          </a:p>
        </p:txBody>
      </p:sp>
      <p:sp>
        <p:nvSpPr>
          <p:cNvPr id="6" name="Segnaposto data 5"/>
          <p:cNvSpPr>
            <a:spLocks noGrp="1"/>
          </p:cNvSpPr>
          <p:nvPr>
            <p:ph type="dt" sz="half" idx="10"/>
          </p:nvPr>
        </p:nvSpPr>
        <p:spPr/>
        <p:txBody>
          <a:bodyPr/>
          <a:lstStyle/>
          <a:p>
            <a:r>
              <a:rPr lang="it-IT" dirty="0" smtClean="0"/>
              <a:t>19/02/2020</a:t>
            </a:r>
            <a:endParaRPr lang="it-IT" dirty="0"/>
          </a:p>
        </p:txBody>
      </p:sp>
      <p:sp>
        <p:nvSpPr>
          <p:cNvPr id="7" name="Segnaposto piè di pagina 6"/>
          <p:cNvSpPr>
            <a:spLocks noGrp="1"/>
          </p:cNvSpPr>
          <p:nvPr>
            <p:ph type="ftr" sz="quarter" idx="11"/>
          </p:nvPr>
        </p:nvSpPr>
        <p:spPr/>
        <p:txBody>
          <a:bodyPr/>
          <a:lstStyle/>
          <a:p>
            <a:r>
              <a:rPr lang="it-IT" dirty="0"/>
              <a:t>Darmstadt, </a:t>
            </a:r>
            <a:r>
              <a:rPr lang="it-IT" i="1" dirty="0"/>
              <a:t>Data in </a:t>
            </a:r>
            <a:r>
              <a:rPr lang="it-IT" i="1" dirty="0" err="1"/>
              <a:t>Discourse</a:t>
            </a:r>
            <a:r>
              <a:rPr lang="it-IT" i="1" dirty="0"/>
              <a:t> </a:t>
            </a:r>
            <a:r>
              <a:rPr lang="it-IT" i="1" dirty="0" smtClean="0"/>
              <a:t>Analysis Conference</a:t>
            </a:r>
            <a:endParaRPr lang="it-IT" i="1"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a:t>
            </a:fld>
            <a:endParaRPr lang="it-IT" dirty="0"/>
          </a:p>
        </p:txBody>
      </p:sp>
      <p:sp>
        <p:nvSpPr>
          <p:cNvPr id="5" name="Segnaposto testo 4"/>
          <p:cNvSpPr>
            <a:spLocks noGrp="1"/>
          </p:cNvSpPr>
          <p:nvPr>
            <p:ph type="body" sz="quarter" idx="13"/>
          </p:nvPr>
        </p:nvSpPr>
        <p:spPr>
          <a:xfrm>
            <a:off x="1440000" y="1540492"/>
            <a:ext cx="7171200" cy="327600"/>
          </a:xfrm>
        </p:spPr>
        <p:txBody>
          <a:bodyPr/>
          <a:lstStyle/>
          <a:p>
            <a:r>
              <a:rPr lang="it-IT" dirty="0" err="1" smtClean="0"/>
              <a:t>Does</a:t>
            </a:r>
            <a:r>
              <a:rPr lang="it-IT" dirty="0" smtClean="0"/>
              <a:t> the </a:t>
            </a:r>
            <a:r>
              <a:rPr lang="it-IT" dirty="0" err="1" smtClean="0"/>
              <a:t>distinction</a:t>
            </a:r>
            <a:r>
              <a:rPr lang="it-IT" dirty="0" smtClean="0"/>
              <a:t> </a:t>
            </a:r>
            <a:r>
              <a:rPr lang="it-IT" dirty="0" err="1" smtClean="0"/>
              <a:t>hold</a:t>
            </a:r>
            <a:r>
              <a:rPr lang="it-IT" dirty="0" smtClean="0"/>
              <a:t>?</a:t>
            </a:r>
            <a:endParaRPr lang="it-IT" dirty="0"/>
          </a:p>
        </p:txBody>
      </p:sp>
    </p:spTree>
    <p:extLst>
      <p:ext uri="{BB962C8B-B14F-4D97-AF65-F5344CB8AC3E}">
        <p14:creationId xmlns:p14="http://schemas.microsoft.com/office/powerpoint/2010/main" val="15634170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en-US" sz="3200" dirty="0"/>
              <a:t>Attention to cross-cultural </a:t>
            </a:r>
            <a:r>
              <a:rPr lang="en-US" sz="3200" dirty="0" smtClean="0"/>
              <a:t>issues</a:t>
            </a:r>
            <a:endParaRPr lang="en-US" sz="3200" dirty="0"/>
          </a:p>
        </p:txBody>
      </p:sp>
      <p:sp>
        <p:nvSpPr>
          <p:cNvPr id="8" name="Segnaposto contenuto 7"/>
          <p:cNvSpPr>
            <a:spLocks noGrp="1"/>
          </p:cNvSpPr>
          <p:nvPr>
            <p:ph idx="1"/>
          </p:nvPr>
        </p:nvSpPr>
        <p:spPr>
          <a:xfrm>
            <a:off x="1440000" y="1440873"/>
            <a:ext cx="6562800" cy="3391200"/>
          </a:xfrm>
        </p:spPr>
        <p:txBody>
          <a:bodyPr>
            <a:noAutofit/>
          </a:bodyPr>
          <a:lstStyle/>
          <a:p>
            <a:pPr>
              <a:buFont typeface="Arial" pitchFamily="34" charset="0"/>
              <a:buChar char="•"/>
            </a:pPr>
            <a:r>
              <a:rPr lang="en-US" sz="2000" dirty="0" smtClean="0"/>
              <a:t>paradox of corporate disclosure</a:t>
            </a:r>
            <a:r>
              <a:rPr lang="en-US" sz="1600" dirty="0">
                <a:solidFill>
                  <a:srgbClr val="0070C0"/>
                </a:solidFill>
              </a:rPr>
              <a:t> (Scherer &amp; Palazzo 2008</a:t>
            </a:r>
            <a:r>
              <a:rPr lang="en-US" sz="1600" dirty="0" smtClean="0">
                <a:solidFill>
                  <a:srgbClr val="0070C0"/>
                </a:solidFill>
              </a:rPr>
              <a:t>)</a:t>
            </a:r>
            <a:endParaRPr lang="en-US" sz="1600" dirty="0" smtClean="0"/>
          </a:p>
          <a:p>
            <a:pPr lvl="2">
              <a:buFont typeface="Arial" pitchFamily="34" charset="0"/>
              <a:buChar char="•"/>
            </a:pPr>
            <a:r>
              <a:rPr lang="en-US" sz="1600" dirty="0" smtClean="0"/>
              <a:t> </a:t>
            </a:r>
            <a:r>
              <a:rPr lang="en-US" sz="1600" dirty="0"/>
              <a:t>influenced by immediate cultural context (local orientations, business </a:t>
            </a:r>
            <a:r>
              <a:rPr lang="en-US" sz="1600" dirty="0" smtClean="0"/>
              <a:t>culture, professional culture </a:t>
            </a:r>
            <a:r>
              <a:rPr lang="en-US" sz="1600" dirty="0"/>
              <a:t>and specific corporate </a:t>
            </a:r>
            <a:r>
              <a:rPr lang="en-US" sz="1600" dirty="0" smtClean="0"/>
              <a:t>culture</a:t>
            </a:r>
          </a:p>
          <a:p>
            <a:pPr lvl="2">
              <a:buFont typeface="Arial" pitchFamily="34" charset="0"/>
              <a:buChar char="•"/>
            </a:pPr>
            <a:r>
              <a:rPr lang="en-US" sz="1600" dirty="0" smtClean="0">
                <a:sym typeface="Wingdings" pitchFamily="2" charset="2"/>
              </a:rPr>
              <a:t> </a:t>
            </a:r>
            <a:r>
              <a:rPr lang="en-US" sz="1600" dirty="0" smtClean="0"/>
              <a:t>= </a:t>
            </a:r>
            <a:r>
              <a:rPr lang="en-US" sz="1600" dirty="0"/>
              <a:t>more important than “national culture</a:t>
            </a:r>
            <a:r>
              <a:rPr lang="en-US" sz="1600" dirty="0" smtClean="0"/>
              <a:t>”</a:t>
            </a:r>
            <a:r>
              <a:rPr lang="en-US" sz="1600" dirty="0">
                <a:solidFill>
                  <a:srgbClr val="0070C0"/>
                </a:solidFill>
                <a:sym typeface="Wingdings" pitchFamily="2" charset="2"/>
              </a:rPr>
              <a:t> (Bondi 2008, </a:t>
            </a:r>
            <a:r>
              <a:rPr lang="en-US" sz="1600" dirty="0" err="1">
                <a:solidFill>
                  <a:srgbClr val="0070C0"/>
                </a:solidFill>
                <a:sym typeface="Wingdings" pitchFamily="2" charset="2"/>
              </a:rPr>
              <a:t>M</a:t>
            </a:r>
            <a:r>
              <a:rPr lang="en-US" sz="1600" dirty="0" err="1">
                <a:solidFill>
                  <a:srgbClr val="0070C0"/>
                </a:solidFill>
              </a:rPr>
              <a:t>alavasi</a:t>
            </a:r>
            <a:r>
              <a:rPr lang="en-US" sz="1600" dirty="0">
                <a:solidFill>
                  <a:srgbClr val="0070C0"/>
                </a:solidFill>
              </a:rPr>
              <a:t> 2012)</a:t>
            </a:r>
            <a:endParaRPr lang="en-US" sz="1600" dirty="0"/>
          </a:p>
          <a:p>
            <a:pPr lvl="1">
              <a:buFont typeface="Arial" pitchFamily="34" charset="0"/>
              <a:buChar char="•"/>
            </a:pPr>
            <a:r>
              <a:rPr lang="en-US" sz="2000" dirty="0"/>
              <a:t> the global dimension </a:t>
            </a:r>
            <a:endParaRPr lang="en-US" sz="2000" dirty="0" smtClean="0"/>
          </a:p>
          <a:p>
            <a:pPr lvl="2">
              <a:buFont typeface="Arial" pitchFamily="34" charset="0"/>
              <a:buChar char="•"/>
            </a:pPr>
            <a:r>
              <a:rPr lang="en-US" sz="1600" dirty="0" smtClean="0">
                <a:sym typeface="Wingdings" pitchFamily="2" charset="2"/>
              </a:rPr>
              <a:t> </a:t>
            </a:r>
            <a:r>
              <a:rPr lang="en-US" sz="1600" dirty="0" smtClean="0"/>
              <a:t>a global </a:t>
            </a:r>
            <a:r>
              <a:rPr lang="en-US" sz="1600" dirty="0"/>
              <a:t>and international </a:t>
            </a:r>
            <a:r>
              <a:rPr lang="en-US" sz="1600" dirty="0" smtClean="0"/>
              <a:t>context </a:t>
            </a:r>
            <a:r>
              <a:rPr lang="en-US" sz="1600" dirty="0">
                <a:sym typeface="Wingdings" pitchFamily="2" charset="2"/>
              </a:rPr>
              <a:t>+</a:t>
            </a:r>
            <a:r>
              <a:rPr lang="en-US" sz="1600" dirty="0" smtClean="0">
                <a:sym typeface="Wingdings" pitchFamily="2" charset="2"/>
              </a:rPr>
              <a:t> </a:t>
            </a:r>
            <a:r>
              <a:rPr lang="en-US" sz="1600" dirty="0"/>
              <a:t>guidelines and standards regulating otherwise voluntary practice </a:t>
            </a:r>
            <a:endParaRPr lang="en-US" sz="1600" dirty="0" smtClean="0"/>
          </a:p>
          <a:p>
            <a:pPr lvl="2">
              <a:buFont typeface="Arial" pitchFamily="34" charset="0"/>
              <a:buChar char="•"/>
            </a:pPr>
            <a:r>
              <a:rPr lang="en-US" sz="1600" dirty="0" smtClean="0">
                <a:sym typeface="Wingdings" panose="05000000000000000000" pitchFamily="2" charset="2"/>
              </a:rPr>
              <a:t></a:t>
            </a:r>
            <a:r>
              <a:rPr lang="en-US" sz="1600" b="1" dirty="0"/>
              <a:t>Mimetic isomorphism</a:t>
            </a:r>
            <a:r>
              <a:rPr lang="en-US" sz="1600" dirty="0"/>
              <a:t> – the tendency to appear similar to other organizations in the same industry </a:t>
            </a:r>
          </a:p>
          <a:p>
            <a:pPr>
              <a:buFont typeface="Arial" pitchFamily="34" charset="0"/>
              <a:buChar char="•"/>
            </a:pPr>
            <a:r>
              <a:rPr lang="en-US" sz="2200" dirty="0" smtClean="0"/>
              <a:t>Studies usually </a:t>
            </a:r>
            <a:r>
              <a:rPr lang="en-US" sz="2200" dirty="0"/>
              <a:t>aim to understand </a:t>
            </a:r>
          </a:p>
          <a:p>
            <a:pPr lvl="1">
              <a:buFont typeface="Arial" pitchFamily="34" charset="0"/>
              <a:buChar char="•"/>
            </a:pPr>
            <a:r>
              <a:rPr lang="en-US" sz="1800" dirty="0"/>
              <a:t>how CSR is communicated in different cultural and linguistic contexts </a:t>
            </a:r>
          </a:p>
          <a:p>
            <a:pPr lvl="1">
              <a:buFont typeface="Arial" pitchFamily="34" charset="0"/>
              <a:buChar char="•"/>
            </a:pPr>
            <a:r>
              <a:rPr lang="en-US" sz="1800" dirty="0" smtClean="0"/>
              <a:t>how </a:t>
            </a:r>
            <a:r>
              <a:rPr lang="en-US" sz="1800" dirty="0"/>
              <a:t>companies can manage the requirements of different stakeholders in different countries</a:t>
            </a:r>
            <a:r>
              <a:rPr lang="en-US" sz="2000" dirty="0">
                <a:solidFill>
                  <a:srgbClr val="0070C0"/>
                </a:solidFill>
              </a:rPr>
              <a:t> </a:t>
            </a:r>
            <a:r>
              <a:rPr lang="en-US" sz="1600" dirty="0">
                <a:solidFill>
                  <a:srgbClr val="0070C0"/>
                </a:solidFill>
              </a:rPr>
              <a:t>(Williams &amp; Aguilera 2008)</a:t>
            </a:r>
          </a:p>
          <a:p>
            <a:pPr lvl="1">
              <a:buFont typeface="Arial" pitchFamily="34" charset="0"/>
              <a:buChar char="•"/>
            </a:pPr>
            <a:endParaRPr lang="it-IT" sz="2000"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30</a:t>
            </a:fld>
            <a:endParaRPr lang="it-IT" dirty="0"/>
          </a:p>
        </p:txBody>
      </p:sp>
      <p:sp>
        <p:nvSpPr>
          <p:cNvPr id="9" name="Segnaposto testo 8"/>
          <p:cNvSpPr>
            <a:spLocks noGrp="1"/>
          </p:cNvSpPr>
          <p:nvPr>
            <p:ph type="body" sz="quarter" idx="13"/>
          </p:nvPr>
        </p:nvSpPr>
        <p:spPr/>
        <p:txBody>
          <a:bodyPr/>
          <a:lstStyle/>
          <a:p>
            <a:r>
              <a:rPr lang="en-US" sz="2800" dirty="0"/>
              <a:t> in CSR </a:t>
            </a:r>
            <a:endParaRPr lang="en-US" dirty="0"/>
          </a:p>
        </p:txBody>
      </p:sp>
    </p:spTree>
    <p:extLst>
      <p:ext uri="{BB962C8B-B14F-4D97-AF65-F5344CB8AC3E}">
        <p14:creationId xmlns:p14="http://schemas.microsoft.com/office/powerpoint/2010/main" val="279665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Focus and </a:t>
            </a:r>
            <a:r>
              <a:rPr lang="it-IT" dirty="0" err="1"/>
              <a:t>caveat</a:t>
            </a:r>
            <a:endParaRPr lang="it-IT" dirty="0"/>
          </a:p>
        </p:txBody>
      </p:sp>
      <p:sp>
        <p:nvSpPr>
          <p:cNvPr id="8" name="Segnaposto contenuto 7"/>
          <p:cNvSpPr>
            <a:spLocks noGrp="1"/>
          </p:cNvSpPr>
          <p:nvPr>
            <p:ph idx="1"/>
          </p:nvPr>
        </p:nvSpPr>
        <p:spPr>
          <a:xfrm>
            <a:off x="1440000" y="1801091"/>
            <a:ext cx="6562800" cy="4701310"/>
          </a:xfrm>
        </p:spPr>
        <p:txBody>
          <a:bodyPr>
            <a:noAutofit/>
          </a:bodyPr>
          <a:lstStyle/>
          <a:p>
            <a:pPr>
              <a:buFont typeface="Arial" pitchFamily="34" charset="0"/>
              <a:buChar char="•"/>
            </a:pPr>
            <a:r>
              <a:rPr lang="en-US" sz="2000" dirty="0" smtClean="0"/>
              <a:t>Language </a:t>
            </a:r>
            <a:r>
              <a:rPr lang="en-US" sz="2000" dirty="0"/>
              <a:t>backgrounds: Italian and </a:t>
            </a:r>
            <a:r>
              <a:rPr lang="en-US" sz="2000" dirty="0" smtClean="0"/>
              <a:t>EIL</a:t>
            </a:r>
          </a:p>
          <a:p>
            <a:pPr>
              <a:buFont typeface="Arial" pitchFamily="34" charset="0"/>
              <a:buChar char="•"/>
            </a:pPr>
            <a:r>
              <a:rPr lang="en-US" altLang="zh-CN" sz="2000" dirty="0" smtClean="0">
                <a:solidFill>
                  <a:schemeClr val="bg1">
                    <a:lumMod val="50000"/>
                  </a:schemeClr>
                </a:solidFill>
                <a:ea typeface="Calibri" pitchFamily="34" charset="0"/>
                <a:cs typeface="Times New Roman" pitchFamily="18" charset="0"/>
              </a:rPr>
              <a:t>Differences not only in the resources of the language</a:t>
            </a:r>
          </a:p>
          <a:p>
            <a:pPr lvl="0"/>
            <a:r>
              <a:rPr lang="en-US" altLang="zh-CN" sz="2000" dirty="0" smtClean="0">
                <a:solidFill>
                  <a:schemeClr val="tx1"/>
                </a:solidFill>
                <a:ea typeface="Calibri" pitchFamily="34" charset="0"/>
                <a:cs typeface="Times New Roman" pitchFamily="18" charset="0"/>
                <a:sym typeface="Wingdings" pitchFamily="2" charset="2"/>
              </a:rPr>
              <a:t> </a:t>
            </a:r>
            <a:r>
              <a:rPr lang="en-US" altLang="zh-CN" sz="2000" dirty="0" smtClean="0">
                <a:solidFill>
                  <a:schemeClr val="tx1"/>
                </a:solidFill>
                <a:ea typeface="Calibri" pitchFamily="34" charset="0"/>
                <a:cs typeface="Times New Roman" pitchFamily="18" charset="0"/>
              </a:rPr>
              <a:t>Different </a:t>
            </a:r>
            <a:r>
              <a:rPr lang="en-US" altLang="zh-CN" sz="2000" b="1" dirty="0" smtClean="0">
                <a:solidFill>
                  <a:schemeClr val="tx1"/>
                </a:solidFill>
                <a:effectLst>
                  <a:outerShdw blurRad="38100" dist="38100" dir="2700000" algn="tl">
                    <a:srgbClr val="000000">
                      <a:alpha val="43137"/>
                    </a:srgbClr>
                  </a:outerShdw>
                </a:effectLst>
                <a:ea typeface="Calibri" pitchFamily="34" charset="0"/>
                <a:cs typeface="Times New Roman" pitchFamily="18" charset="0"/>
              </a:rPr>
              <a:t>international</a:t>
            </a:r>
            <a:r>
              <a:rPr lang="en-US" altLang="zh-CN" sz="2000" dirty="0" smtClean="0">
                <a:solidFill>
                  <a:schemeClr val="tx1"/>
                </a:solidFill>
                <a:effectLst>
                  <a:outerShdw blurRad="38100" dist="38100" dir="2700000" algn="tl">
                    <a:srgbClr val="000000">
                      <a:alpha val="43137"/>
                    </a:srgbClr>
                  </a:outerShdw>
                </a:effectLst>
                <a:ea typeface="Calibri" pitchFamily="34" charset="0"/>
                <a:cs typeface="Times New Roman" pitchFamily="18" charset="0"/>
              </a:rPr>
              <a:t> </a:t>
            </a:r>
            <a:r>
              <a:rPr lang="en-US" altLang="zh-CN" sz="2000" b="1" dirty="0" smtClean="0">
                <a:solidFill>
                  <a:schemeClr val="tx1"/>
                </a:solidFill>
                <a:effectLst>
                  <a:outerShdw blurRad="38100" dist="38100" dir="2700000" algn="tl">
                    <a:srgbClr val="000000">
                      <a:alpha val="43137"/>
                    </a:srgbClr>
                  </a:outerShdw>
                </a:effectLst>
                <a:ea typeface="Calibri" pitchFamily="34" charset="0"/>
                <a:cs typeface="Times New Roman" pitchFamily="18" charset="0"/>
              </a:rPr>
              <a:t>status</a:t>
            </a:r>
            <a:r>
              <a:rPr lang="en-US" altLang="zh-CN" sz="2000" dirty="0" smtClean="0">
                <a:solidFill>
                  <a:schemeClr val="tx1"/>
                </a:solidFill>
                <a:ea typeface="Calibri" pitchFamily="34" charset="0"/>
                <a:cs typeface="Times New Roman" pitchFamily="18" charset="0"/>
              </a:rPr>
              <a:t> of the two corpora:</a:t>
            </a:r>
          </a:p>
          <a:p>
            <a:pPr lvl="1">
              <a:buFontTx/>
              <a:buChar char="-"/>
            </a:pPr>
            <a:r>
              <a:rPr lang="en-US" altLang="zh-CN" sz="2000" dirty="0" smtClean="0">
                <a:latin typeface="Helvetica Neue"/>
                <a:ea typeface="Calibri" pitchFamily="34" charset="0"/>
                <a:cs typeface="Times New Roman" pitchFamily="18" charset="0"/>
              </a:rPr>
              <a:t> Italian </a:t>
            </a:r>
            <a:r>
              <a:rPr lang="en-US" altLang="zh-CN" sz="2000" dirty="0" smtClean="0">
                <a:latin typeface="Helvetica Neue"/>
                <a:ea typeface="Calibri" pitchFamily="34" charset="0"/>
                <a:cs typeface="Times New Roman" pitchFamily="18" charset="0"/>
                <a:sym typeface="Wingdings" pitchFamily="2" charset="2"/>
              </a:rPr>
              <a:t>= </a:t>
            </a:r>
            <a:r>
              <a:rPr lang="en-US" altLang="zh-CN" sz="2000" dirty="0" smtClean="0">
                <a:latin typeface="Helvetica Neue"/>
                <a:ea typeface="Calibri" pitchFamily="34" charset="0"/>
                <a:cs typeface="Times New Roman" pitchFamily="18" charset="0"/>
              </a:rPr>
              <a:t>a basically national audience</a:t>
            </a:r>
          </a:p>
          <a:p>
            <a:pPr lvl="1">
              <a:buFontTx/>
              <a:buChar char="-"/>
            </a:pPr>
            <a:r>
              <a:rPr lang="en-US" altLang="zh-CN" sz="2000" dirty="0" smtClean="0">
                <a:latin typeface="Helvetica Neue"/>
                <a:ea typeface="Calibri" pitchFamily="34" charset="0"/>
                <a:cs typeface="Times New Roman" pitchFamily="18" charset="0"/>
              </a:rPr>
              <a:t> English = international audience</a:t>
            </a:r>
          </a:p>
          <a:p>
            <a:pPr>
              <a:buFontTx/>
              <a:buChar char="-"/>
            </a:pPr>
            <a:r>
              <a:rPr lang="en-US" altLang="zh-CN" sz="2000" dirty="0" smtClean="0">
                <a:solidFill>
                  <a:schemeClr val="tx1"/>
                </a:solidFill>
                <a:ea typeface="Calibri" pitchFamily="34" charset="0"/>
                <a:cs typeface="Times New Roman" pitchFamily="18" charset="0"/>
              </a:rPr>
              <a:t> Different </a:t>
            </a:r>
            <a:r>
              <a:rPr lang="en-US" altLang="zh-CN" sz="2000" b="1" dirty="0" smtClean="0">
                <a:solidFill>
                  <a:schemeClr val="tx1"/>
                </a:solidFill>
                <a:effectLst>
                  <a:outerShdw blurRad="38100" dist="38100" dir="2700000" algn="tl">
                    <a:srgbClr val="000000">
                      <a:alpha val="43137"/>
                    </a:srgbClr>
                  </a:outerShdw>
                </a:effectLst>
                <a:ea typeface="Calibri" pitchFamily="34" charset="0"/>
                <a:cs typeface="Times New Roman" pitchFamily="18" charset="0"/>
              </a:rPr>
              <a:t>production processes</a:t>
            </a:r>
          </a:p>
          <a:p>
            <a:pPr lvl="1">
              <a:buFontTx/>
              <a:buChar char="-"/>
            </a:pPr>
            <a:r>
              <a:rPr lang="en-US" altLang="zh-CN" sz="2000" dirty="0" smtClean="0">
                <a:latin typeface="Helvetica Neue"/>
                <a:ea typeface="Calibri" pitchFamily="34" charset="0"/>
                <a:cs typeface="Times New Roman" pitchFamily="18" charset="0"/>
              </a:rPr>
              <a:t>National/multinational teams</a:t>
            </a:r>
          </a:p>
          <a:p>
            <a:pPr lvl="1">
              <a:buFontTx/>
              <a:buChar char="-"/>
            </a:pPr>
            <a:r>
              <a:rPr lang="en-US" altLang="zh-CN" sz="2000" dirty="0" smtClean="0">
                <a:latin typeface="Helvetica Neue"/>
                <a:ea typeface="Calibri" pitchFamily="34" charset="0"/>
                <a:cs typeface="Times New Roman" pitchFamily="18" charset="0"/>
              </a:rPr>
              <a:t>Translation? (difficult to establish systematically)</a:t>
            </a:r>
          </a:p>
          <a:p>
            <a:pPr>
              <a:buFontTx/>
              <a:buChar char="-"/>
            </a:pPr>
            <a:r>
              <a:rPr lang="it-IT" sz="2000" dirty="0" err="1" smtClean="0">
                <a:solidFill>
                  <a:schemeClr val="tx1"/>
                </a:solidFill>
              </a:rPr>
              <a:t>different</a:t>
            </a:r>
            <a:r>
              <a:rPr lang="it-IT" sz="2000" dirty="0" smtClean="0">
                <a:solidFill>
                  <a:schemeClr val="tx1"/>
                </a:solidFill>
              </a:rPr>
              <a:t> </a:t>
            </a:r>
            <a:r>
              <a:rPr lang="it-IT" sz="2000" b="1" dirty="0" smtClean="0">
                <a:solidFill>
                  <a:schemeClr val="tx1"/>
                </a:solidFill>
                <a:effectLst>
                  <a:outerShdw blurRad="38100" dist="38100" dir="2700000" algn="tl">
                    <a:srgbClr val="000000">
                      <a:alpha val="43137"/>
                    </a:srgbClr>
                  </a:outerShdw>
                </a:effectLst>
              </a:rPr>
              <a:t>production </a:t>
            </a:r>
            <a:r>
              <a:rPr lang="it-IT" sz="2000" b="1" dirty="0" err="1" smtClean="0">
                <a:solidFill>
                  <a:schemeClr val="tx1"/>
                </a:solidFill>
                <a:effectLst>
                  <a:outerShdw blurRad="38100" dist="38100" dir="2700000" algn="tl">
                    <a:srgbClr val="000000">
                      <a:alpha val="43137"/>
                    </a:srgbClr>
                  </a:outerShdw>
                </a:effectLst>
              </a:rPr>
              <a:t>contexts</a:t>
            </a:r>
            <a:r>
              <a:rPr lang="it-IT" sz="2000" b="1" dirty="0" smtClean="0">
                <a:solidFill>
                  <a:schemeClr val="tx1"/>
                </a:solidFill>
                <a:effectLst>
                  <a:outerShdw blurRad="38100" dist="38100" dir="2700000" algn="tl">
                    <a:srgbClr val="000000">
                      <a:alpha val="43137"/>
                    </a:srgbClr>
                  </a:outerShdw>
                </a:effectLst>
              </a:rPr>
              <a:t> </a:t>
            </a:r>
            <a:r>
              <a:rPr lang="it-IT" sz="2000" dirty="0" err="1" smtClean="0">
                <a:solidFill>
                  <a:schemeClr val="tx1"/>
                </a:solidFill>
              </a:rPr>
              <a:t>globally</a:t>
            </a:r>
            <a:r>
              <a:rPr lang="it-IT" sz="2000" dirty="0" smtClean="0">
                <a:solidFill>
                  <a:schemeClr val="tx1"/>
                </a:solidFill>
              </a:rPr>
              <a:t>  and </a:t>
            </a:r>
            <a:r>
              <a:rPr lang="it-IT" sz="2000" dirty="0" err="1" smtClean="0">
                <a:solidFill>
                  <a:schemeClr val="tx1"/>
                </a:solidFill>
              </a:rPr>
              <a:t>locally</a:t>
            </a:r>
            <a:r>
              <a:rPr lang="it-IT" sz="2000" dirty="0" smtClean="0">
                <a:solidFill>
                  <a:schemeClr val="tx1"/>
                </a:solidFill>
              </a:rPr>
              <a:t> </a:t>
            </a:r>
          </a:p>
          <a:p>
            <a:pPr lvl="1">
              <a:buFontTx/>
              <a:buChar char="-"/>
            </a:pPr>
            <a:r>
              <a:rPr lang="it-IT" sz="2000" dirty="0" smtClean="0">
                <a:latin typeface="Helvetica Neue"/>
              </a:rPr>
              <a:t>(</a:t>
            </a:r>
            <a:r>
              <a:rPr lang="it-IT" sz="2000" dirty="0" err="1" smtClean="0">
                <a:latin typeface="Helvetica Neue"/>
              </a:rPr>
              <a:t>both</a:t>
            </a:r>
            <a:r>
              <a:rPr lang="it-IT" sz="2000" dirty="0" smtClean="0">
                <a:latin typeface="Helvetica Neue"/>
              </a:rPr>
              <a:t> </a:t>
            </a:r>
            <a:r>
              <a:rPr lang="it-IT" sz="2000" dirty="0" err="1" smtClean="0">
                <a:latin typeface="Helvetica Neue"/>
              </a:rPr>
              <a:t>for</a:t>
            </a:r>
            <a:r>
              <a:rPr lang="it-IT" sz="2000" dirty="0" smtClean="0">
                <a:latin typeface="Helvetica Neue"/>
              </a:rPr>
              <a:t> UK </a:t>
            </a:r>
            <a:r>
              <a:rPr lang="it-IT" sz="2000" dirty="0" err="1" smtClean="0">
                <a:latin typeface="Helvetica Neue"/>
              </a:rPr>
              <a:t>based</a:t>
            </a:r>
            <a:r>
              <a:rPr lang="it-IT" sz="2000" dirty="0" smtClean="0">
                <a:latin typeface="Helvetica Neue"/>
              </a:rPr>
              <a:t> and </a:t>
            </a:r>
            <a:r>
              <a:rPr lang="it-IT" sz="2000" dirty="0" err="1" smtClean="0">
                <a:latin typeface="Helvetica Neue"/>
              </a:rPr>
              <a:t>non-UK</a:t>
            </a:r>
            <a:r>
              <a:rPr lang="it-IT" sz="2000" dirty="0" smtClean="0">
                <a:latin typeface="Helvetica Neue"/>
              </a:rPr>
              <a:t> </a:t>
            </a:r>
            <a:r>
              <a:rPr lang="it-IT" sz="2000" dirty="0" err="1" smtClean="0">
                <a:latin typeface="Helvetica Neue"/>
              </a:rPr>
              <a:t>based</a:t>
            </a:r>
            <a:r>
              <a:rPr lang="it-IT" sz="2000" dirty="0" smtClean="0">
                <a:latin typeface="Helvetica Neue"/>
              </a:rPr>
              <a:t>)</a:t>
            </a:r>
          </a:p>
          <a:p>
            <a:pPr lvl="1">
              <a:buFontTx/>
              <a:buChar char="-"/>
            </a:pPr>
            <a:r>
              <a:rPr lang="it-IT" sz="2000" dirty="0" err="1" smtClean="0">
                <a:latin typeface="Helvetica Neue"/>
              </a:rPr>
              <a:t>rapid</a:t>
            </a:r>
            <a:r>
              <a:rPr lang="it-IT" sz="2000" dirty="0" smtClean="0">
                <a:latin typeface="Helvetica Neue"/>
              </a:rPr>
              <a:t> </a:t>
            </a:r>
            <a:r>
              <a:rPr lang="it-IT" sz="2000" dirty="0" err="1" smtClean="0">
                <a:latin typeface="Helvetica Neue"/>
              </a:rPr>
              <a:t>change</a:t>
            </a:r>
            <a:r>
              <a:rPr lang="it-IT" sz="2000" dirty="0" smtClean="0">
                <a:latin typeface="Helvetica Neue"/>
              </a:rPr>
              <a:t> </a:t>
            </a:r>
            <a:r>
              <a:rPr lang="it-IT" sz="2000" dirty="0" err="1" smtClean="0">
                <a:latin typeface="Helvetica Neue"/>
              </a:rPr>
              <a:t>towards</a:t>
            </a:r>
            <a:r>
              <a:rPr lang="it-IT" sz="2000" dirty="0" smtClean="0">
                <a:latin typeface="Helvetica Neue"/>
              </a:rPr>
              <a:t> global </a:t>
            </a:r>
            <a:r>
              <a:rPr lang="it-IT" sz="2000" dirty="0" err="1" smtClean="0">
                <a:latin typeface="Helvetica Neue"/>
              </a:rPr>
              <a:t>dimension</a:t>
            </a:r>
            <a:r>
              <a:rPr lang="it-IT" sz="2000" dirty="0" smtClean="0">
                <a:latin typeface="Helvetica Neue"/>
              </a:rPr>
              <a:t> </a:t>
            </a:r>
            <a:r>
              <a:rPr lang="it-IT" sz="2000" dirty="0" err="1" smtClean="0">
                <a:latin typeface="Helvetica Neue"/>
              </a:rPr>
              <a:t>of</a:t>
            </a:r>
            <a:r>
              <a:rPr lang="it-IT" sz="2000" dirty="0" smtClean="0">
                <a:latin typeface="Helvetica Neue"/>
              </a:rPr>
              <a:t> some </a:t>
            </a:r>
            <a:r>
              <a:rPr lang="it-IT" sz="2000" dirty="0" err="1" smtClean="0">
                <a:latin typeface="Helvetica Neue"/>
              </a:rPr>
              <a:t>banks</a:t>
            </a:r>
            <a:r>
              <a:rPr lang="it-IT" sz="2000" dirty="0" smtClean="0">
                <a:latin typeface="Helvetica Neue"/>
              </a:rPr>
              <a:t> (e.g. Unicredit)</a:t>
            </a: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31</a:t>
            </a:fld>
            <a:endParaRPr lang="it-IT" dirty="0"/>
          </a:p>
        </p:txBody>
      </p:sp>
      <p:sp>
        <p:nvSpPr>
          <p:cNvPr id="9" name="Segnaposto testo 8"/>
          <p:cNvSpPr>
            <a:spLocks noGrp="1"/>
          </p:cNvSpPr>
          <p:nvPr>
            <p:ph type="body" sz="quarter" idx="13"/>
          </p:nvPr>
        </p:nvSpPr>
        <p:spPr/>
        <p:txBody>
          <a:bodyPr/>
          <a:lstStyle/>
          <a:p>
            <a:r>
              <a:rPr lang="it-IT" dirty="0" smtClean="0"/>
              <a:t> (of </a:t>
            </a:r>
            <a:r>
              <a:rPr lang="it-IT" dirty="0" err="1" smtClean="0"/>
              <a:t>most</a:t>
            </a:r>
            <a:r>
              <a:rPr lang="it-IT" dirty="0" smtClean="0"/>
              <a:t> corpus work?)</a:t>
            </a:r>
            <a:endParaRPr lang="it-IT" dirty="0"/>
          </a:p>
        </p:txBody>
      </p:sp>
    </p:spTree>
    <p:extLst>
      <p:ext uri="{BB962C8B-B14F-4D97-AF65-F5344CB8AC3E}">
        <p14:creationId xmlns:p14="http://schemas.microsoft.com/office/powerpoint/2010/main" val="2668136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8270226" y="6403330"/>
            <a:ext cx="416574" cy="365125"/>
          </a:xfrm>
        </p:spPr>
        <p:txBody>
          <a:bodyPr/>
          <a:lstStyle/>
          <a:p>
            <a:fld id="{E0F8B7D7-B5E3-644D-9856-CC0934E69055}" type="slidenum">
              <a:rPr lang="it-IT" smtClean="0"/>
              <a:pPr/>
              <a:t>32</a:t>
            </a:fld>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1556365302"/>
              </p:ext>
            </p:extLst>
          </p:nvPr>
        </p:nvGraphicFramePr>
        <p:xfrm>
          <a:off x="460400" y="789847"/>
          <a:ext cx="4090576" cy="2821305"/>
        </p:xfrm>
        <a:graphic>
          <a:graphicData uri="http://schemas.openxmlformats.org/drawingml/2006/table">
            <a:tbl>
              <a:tblPr/>
              <a:tblGrid>
                <a:gridCol w="890810">
                  <a:extLst>
                    <a:ext uri="{9D8B030D-6E8A-4147-A177-3AD203B41FA5}">
                      <a16:colId xmlns:a16="http://schemas.microsoft.com/office/drawing/2014/main" val="20000"/>
                    </a:ext>
                  </a:extLst>
                </a:gridCol>
                <a:gridCol w="1970733">
                  <a:extLst>
                    <a:ext uri="{9D8B030D-6E8A-4147-A177-3AD203B41FA5}">
                      <a16:colId xmlns:a16="http://schemas.microsoft.com/office/drawing/2014/main" val="20001"/>
                    </a:ext>
                  </a:extLst>
                </a:gridCol>
                <a:gridCol w="1229033">
                  <a:extLst>
                    <a:ext uri="{9D8B030D-6E8A-4147-A177-3AD203B41FA5}">
                      <a16:colId xmlns:a16="http://schemas.microsoft.com/office/drawing/2014/main" val="20002"/>
                    </a:ext>
                  </a:extLst>
                </a:gridCol>
              </a:tblGrid>
              <a:tr h="333375">
                <a:tc>
                  <a:txBody>
                    <a:bodyPr/>
                    <a:lstStyle/>
                    <a:p>
                      <a:pPr>
                        <a:spcAft>
                          <a:spcPts val="0"/>
                        </a:spcAft>
                      </a:pPr>
                      <a:r>
                        <a:rPr lang="it-IT" sz="1600" b="1" kern="1200" dirty="0">
                          <a:effectLst>
                            <a:outerShdw blurRad="38100" dist="38100" dir="2700000" algn="tl">
                              <a:srgbClr val="000000">
                                <a:alpha val="43137"/>
                              </a:srgbClr>
                            </a:outerShdw>
                          </a:effectLst>
                          <a:latin typeface="Helvetica Neue"/>
                          <a:ea typeface="Times New Roman"/>
                          <a:cs typeface="Times New Roman"/>
                        </a:rPr>
                        <a:t>N.</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1" kern="1200" dirty="0">
                          <a:effectLst>
                            <a:outerShdw blurRad="38100" dist="38100" dir="2700000" algn="tl">
                              <a:srgbClr val="000000">
                                <a:alpha val="43137"/>
                              </a:srgbClr>
                            </a:outerShdw>
                          </a:effectLst>
                          <a:latin typeface="Helvetica Neue"/>
                          <a:ea typeface="Times New Roman"/>
                          <a:cs typeface="Times New Roman"/>
                        </a:rPr>
                        <a:t>Company </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1" kern="1200">
                          <a:effectLst>
                            <a:outerShdw blurRad="38100" dist="38100" dir="2700000" algn="tl">
                              <a:srgbClr val="000000">
                                <a:alpha val="43137"/>
                              </a:srgbClr>
                            </a:outerShdw>
                          </a:effectLst>
                          <a:latin typeface="Helvetica Neue"/>
                          <a:ea typeface="Times New Roman"/>
                          <a:cs typeface="Times New Roman"/>
                        </a:rPr>
                        <a:t>Words </a:t>
                      </a:r>
                      <a:endParaRPr lang="it-IT" sz="1600" b="1"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3375">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1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0" u="sng"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Barclays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139.558</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3375">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2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0" kern="1200">
                          <a:solidFill>
                            <a:srgbClr val="000000"/>
                          </a:solidFill>
                          <a:effectLst>
                            <a:outerShdw blurRad="38100" dist="38100" dir="2700000" algn="tl">
                              <a:srgbClr val="000000">
                                <a:alpha val="43137"/>
                              </a:srgbClr>
                            </a:outerShdw>
                          </a:effectLst>
                          <a:latin typeface="Helvetica Neue"/>
                          <a:ea typeface="Times New Roman"/>
                          <a:cs typeface="Times New Roman"/>
                        </a:rPr>
                        <a:t>Banco Santander </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150.445</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3375">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3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a:solidFill>
                            <a:srgbClr val="000000"/>
                          </a:solidFill>
                          <a:effectLst>
                            <a:outerShdw blurRad="38100" dist="38100" dir="2700000" algn="tl">
                              <a:srgbClr val="000000">
                                <a:alpha val="43137"/>
                              </a:srgbClr>
                            </a:outerShdw>
                          </a:effectLst>
                          <a:latin typeface="Helvetica Neue"/>
                          <a:ea typeface="Times New Roman"/>
                          <a:cs typeface="Times New Roman"/>
                        </a:rPr>
                        <a:t>Deutsche Bank </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222.602</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3375">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4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u="sng"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HSBC </a:t>
                      </a:r>
                      <a:endParaRPr lang="it-IT" sz="1600" b="0" u="sng"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87.189</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3375">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5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a:solidFill>
                            <a:srgbClr val="000000"/>
                          </a:solidFill>
                          <a:effectLst>
                            <a:outerShdw blurRad="38100" dist="38100" dir="2700000" algn="tl">
                              <a:srgbClr val="000000">
                                <a:alpha val="43137"/>
                              </a:srgbClr>
                            </a:outerShdw>
                          </a:effectLst>
                          <a:latin typeface="Helvetica Neue"/>
                          <a:ea typeface="Times New Roman"/>
                          <a:cs typeface="Times New Roman"/>
                        </a:rPr>
                        <a:t>ICBC </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134.343</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3375">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6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u="sng" kern="1200">
                          <a:solidFill>
                            <a:srgbClr val="000000"/>
                          </a:solidFill>
                          <a:effectLst>
                            <a:outerShdw blurRad="38100" dist="38100" dir="2700000" algn="tl">
                              <a:srgbClr val="000000">
                                <a:alpha val="43137"/>
                              </a:srgbClr>
                            </a:outerShdw>
                          </a:effectLst>
                          <a:latin typeface="Helvetica Neue"/>
                          <a:ea typeface="Times New Roman"/>
                          <a:cs typeface="Times New Roman"/>
                        </a:rPr>
                        <a:t>Royal Bank of Scotland </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116.459</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3375">
                <a:tc>
                  <a:txBody>
                    <a:bodyPr/>
                    <a:lstStyle/>
                    <a:p>
                      <a:pPr>
                        <a:spcAft>
                          <a:spcPts val="0"/>
                        </a:spcAft>
                      </a:pPr>
                      <a:r>
                        <a:rPr lang="it-IT" sz="1600" b="1"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TOTAL </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t-IT" sz="1600" b="1" dirty="0">
                        <a:effectLst>
                          <a:outerShdw blurRad="38100" dist="38100" dir="2700000" algn="tl">
                            <a:srgbClr val="000000">
                              <a:alpha val="43137"/>
                            </a:srgbClr>
                          </a:outerShdw>
                        </a:effectLst>
                        <a:latin typeface="Helvetica Neu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kern="1200" dirty="0">
                          <a:solidFill>
                            <a:srgbClr val="000000"/>
                          </a:solidFill>
                          <a:effectLst>
                            <a:outerShdw blurRad="38100" dist="38100" dir="2700000" algn="tl">
                              <a:srgbClr val="000000">
                                <a:alpha val="43137"/>
                              </a:srgbClr>
                            </a:outerShdw>
                          </a:effectLst>
                          <a:latin typeface="Helvetica Neue"/>
                          <a:ea typeface="Times New Roman"/>
                          <a:cs typeface="Times New Roman"/>
                        </a:rPr>
                        <a:t>855.328</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2856891072"/>
              </p:ext>
            </p:extLst>
          </p:nvPr>
        </p:nvGraphicFramePr>
        <p:xfrm>
          <a:off x="4664737" y="1268004"/>
          <a:ext cx="4123290" cy="2343148"/>
        </p:xfrm>
        <a:graphic>
          <a:graphicData uri="http://schemas.openxmlformats.org/drawingml/2006/table">
            <a:tbl>
              <a:tblPr/>
              <a:tblGrid>
                <a:gridCol w="983227">
                  <a:extLst>
                    <a:ext uri="{9D8B030D-6E8A-4147-A177-3AD203B41FA5}">
                      <a16:colId xmlns:a16="http://schemas.microsoft.com/office/drawing/2014/main" val="20000"/>
                    </a:ext>
                  </a:extLst>
                </a:gridCol>
                <a:gridCol w="1602658">
                  <a:extLst>
                    <a:ext uri="{9D8B030D-6E8A-4147-A177-3AD203B41FA5}">
                      <a16:colId xmlns:a16="http://schemas.microsoft.com/office/drawing/2014/main" val="20001"/>
                    </a:ext>
                  </a:extLst>
                </a:gridCol>
                <a:gridCol w="1537405">
                  <a:extLst>
                    <a:ext uri="{9D8B030D-6E8A-4147-A177-3AD203B41FA5}">
                      <a16:colId xmlns:a16="http://schemas.microsoft.com/office/drawing/2014/main" val="20002"/>
                    </a:ext>
                  </a:extLst>
                </a:gridCol>
              </a:tblGrid>
              <a:tr h="278556">
                <a:tc>
                  <a:txBody>
                    <a:bodyPr/>
                    <a:lstStyle/>
                    <a:p>
                      <a:pPr>
                        <a:spcAft>
                          <a:spcPts val="0"/>
                        </a:spcAft>
                      </a:pPr>
                      <a:r>
                        <a:rPr lang="it-IT" sz="1600" b="1" kern="1200" dirty="0">
                          <a:effectLst>
                            <a:outerShdw blurRad="38100" dist="38100" dir="2700000" algn="tl">
                              <a:srgbClr val="000000">
                                <a:alpha val="43137"/>
                              </a:srgbClr>
                            </a:outerShdw>
                          </a:effectLst>
                          <a:latin typeface="Helvetica Neue"/>
                          <a:ea typeface="Times New Roman"/>
                          <a:cs typeface="Times New Roman"/>
                        </a:rPr>
                        <a:t>No. </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1" kern="1200">
                          <a:effectLst>
                            <a:outerShdw blurRad="38100" dist="38100" dir="2700000" algn="tl">
                              <a:srgbClr val="000000">
                                <a:alpha val="43137"/>
                              </a:srgbClr>
                            </a:outerShdw>
                          </a:effectLst>
                          <a:latin typeface="Helvetica Neue"/>
                          <a:ea typeface="Times New Roman"/>
                          <a:cs typeface="Times New Roman"/>
                        </a:rPr>
                        <a:t>Company </a:t>
                      </a:r>
                      <a:endParaRPr lang="it-IT" sz="1600" b="1"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1" kern="1200">
                          <a:effectLst>
                            <a:outerShdw blurRad="38100" dist="38100" dir="2700000" algn="tl">
                              <a:srgbClr val="000000">
                                <a:alpha val="43137"/>
                              </a:srgbClr>
                            </a:outerShdw>
                          </a:effectLst>
                          <a:latin typeface="Helvetica Neue"/>
                          <a:ea typeface="Times New Roman"/>
                          <a:cs typeface="Times New Roman"/>
                        </a:rPr>
                        <a:t>Words </a:t>
                      </a:r>
                      <a:endParaRPr lang="it-IT" sz="1600" b="1"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8556">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1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BNL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196.423</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8556">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2</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a:effectLst>
                            <a:outerShdw blurRad="38100" dist="38100" dir="2700000" algn="tl">
                              <a:srgbClr val="000000">
                                <a:alpha val="43137"/>
                              </a:srgbClr>
                            </a:outerShdw>
                          </a:effectLst>
                          <a:latin typeface="Helvetica Neue"/>
                          <a:ea typeface="Times New Roman"/>
                          <a:cs typeface="Times New Roman"/>
                        </a:rPr>
                        <a:t>CARIPARMA </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rotWithShape="0">
                              <a:srgbClr val="000000">
                                <a:alpha val="43137"/>
                              </a:srgbClr>
                            </a:outerShdw>
                          </a:effectLst>
                          <a:latin typeface="Helvetica Neue"/>
                          <a:ea typeface="Times New Roman"/>
                          <a:cs typeface="Times New Roman"/>
                        </a:rPr>
                        <a:t>224.909</a:t>
                      </a:r>
                      <a:endParaRPr lang="it-IT" sz="1600" b="0" kern="50" dirty="0">
                        <a:effectLst>
                          <a:outerShdw blurRad="38100" dist="38100" dir="2700000" algn="tl" rotWithShape="0">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8556">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3</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a:effectLst>
                            <a:outerShdw blurRad="38100" dist="38100" dir="2700000" algn="tl">
                              <a:srgbClr val="000000">
                                <a:alpha val="43137"/>
                              </a:srgbClr>
                            </a:outerShdw>
                          </a:effectLst>
                          <a:latin typeface="Helvetica Neue"/>
                          <a:ea typeface="Times New Roman"/>
                          <a:cs typeface="Times New Roman"/>
                        </a:rPr>
                        <a:t>IntesaSanpaolo</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370.030</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8556">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4</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0" kern="0">
                          <a:effectLst>
                            <a:outerShdw blurRad="38100" dist="38100" dir="2700000" algn="tl">
                              <a:srgbClr val="000000">
                                <a:alpha val="43137"/>
                              </a:srgbClr>
                            </a:outerShdw>
                          </a:effectLst>
                          <a:latin typeface="Helvetica Neue"/>
                          <a:ea typeface="Times New Roman"/>
                          <a:cs typeface="Times New Roman"/>
                        </a:rPr>
                        <a:t>MPS</a:t>
                      </a:r>
                      <a:endParaRPr lang="it-IT" sz="1600" b="0" kern="5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165.191</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8556">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5</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UBI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211.941</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8556">
                <a:tc>
                  <a:txBody>
                    <a:bodyPr/>
                    <a:lstStyle/>
                    <a:p>
                      <a:pPr>
                        <a:spcAft>
                          <a:spcPts val="0"/>
                        </a:spcAft>
                      </a:pPr>
                      <a:r>
                        <a:rPr lang="it-IT" sz="1600" b="0" kern="0" dirty="0">
                          <a:effectLst>
                            <a:outerShdw blurRad="38100" dist="38100" dir="2700000" algn="tl">
                              <a:srgbClr val="000000">
                                <a:alpha val="43137"/>
                              </a:srgbClr>
                            </a:outerShdw>
                          </a:effectLst>
                          <a:latin typeface="Helvetica Neue"/>
                          <a:ea typeface="Times New Roman"/>
                          <a:cs typeface="Times New Roman"/>
                        </a:rPr>
                        <a:t>6</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a:srgbClr val="000000">
                                <a:alpha val="43137"/>
                              </a:srgbClr>
                            </a:outerShdw>
                          </a:effectLst>
                          <a:latin typeface="Helvetica Neue"/>
                          <a:ea typeface="Times New Roman"/>
                          <a:cs typeface="Times New Roman"/>
                        </a:rPr>
                        <a:t>UNICREDIT </a:t>
                      </a:r>
                      <a:endParaRPr lang="it-IT" sz="1600" b="0"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kern="1200" dirty="0">
                          <a:effectLst>
                            <a:outerShdw blurRad="38100" dist="38100" dir="2700000" algn="tl" rotWithShape="0">
                              <a:srgbClr val="000000">
                                <a:alpha val="43137"/>
                              </a:srgbClr>
                            </a:outerShdw>
                          </a:effectLst>
                          <a:latin typeface="Helvetica Neue"/>
                          <a:ea typeface="Times New Roman"/>
                          <a:cs typeface="Times New Roman"/>
                        </a:rPr>
                        <a:t>337.741</a:t>
                      </a:r>
                      <a:endParaRPr lang="it-IT" sz="1600" b="0" kern="50" dirty="0">
                        <a:effectLst>
                          <a:outerShdw blurRad="38100" dist="38100" dir="2700000" algn="tl" rotWithShape="0">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3256">
                <a:tc>
                  <a:txBody>
                    <a:bodyPr/>
                    <a:lstStyle/>
                    <a:p>
                      <a:pPr>
                        <a:spcAft>
                          <a:spcPts val="0"/>
                        </a:spcAft>
                      </a:pPr>
                      <a:r>
                        <a:rPr lang="it-IT" sz="1600" b="1" kern="1200" dirty="0">
                          <a:effectLst>
                            <a:outerShdw blurRad="38100" dist="38100" dir="2700000" algn="tl">
                              <a:srgbClr val="000000">
                                <a:alpha val="43137"/>
                              </a:srgbClr>
                            </a:outerShdw>
                          </a:effectLst>
                          <a:latin typeface="Helvetica Neue"/>
                          <a:ea typeface="Times New Roman"/>
                          <a:cs typeface="Times New Roman"/>
                        </a:rPr>
                        <a:t>TOTAL </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t-IT" sz="1600" b="1" dirty="0">
                        <a:effectLst>
                          <a:outerShdw blurRad="38100" dist="38100" dir="2700000" algn="tl">
                            <a:srgbClr val="000000">
                              <a:alpha val="43137"/>
                            </a:srgbClr>
                          </a:outerShdw>
                        </a:effectLst>
                        <a:latin typeface="Helvetica Neu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600" b="1" kern="0" dirty="0">
                          <a:effectLst>
                            <a:outerShdw blurRad="38100" dist="38100" dir="2700000" algn="tl">
                              <a:srgbClr val="000000">
                                <a:alpha val="43137"/>
                              </a:srgbClr>
                            </a:outerShdw>
                          </a:effectLst>
                          <a:latin typeface="Helvetica Neue"/>
                          <a:ea typeface="Times New Roman"/>
                          <a:cs typeface="Times New Roman"/>
                        </a:rPr>
                        <a:t>1.506.235</a:t>
                      </a:r>
                      <a:endParaRPr lang="it-IT" sz="1600" b="1" kern="50" dirty="0">
                        <a:effectLst>
                          <a:outerShdw blurRad="38100" dist="38100" dir="2700000" algn="tl">
                            <a:srgbClr val="000000">
                              <a:alpha val="43137"/>
                            </a:srgbClr>
                          </a:outerShdw>
                        </a:effectLst>
                        <a:latin typeface="Helvetica Neue"/>
                        <a:ea typeface="SimSu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9" name="Rettangolo 8"/>
          <p:cNvSpPr/>
          <p:nvPr/>
        </p:nvSpPr>
        <p:spPr>
          <a:xfrm>
            <a:off x="418578" y="3653598"/>
            <a:ext cx="1884217" cy="923330"/>
          </a:xfrm>
          <a:prstGeom prst="rect">
            <a:avLst/>
          </a:prstGeom>
          <a:noFill/>
        </p:spPr>
        <p:txBody>
          <a:bodyPr wrap="square" lIns="91440" tIns="45720" rIns="91440" bIns="45720">
            <a:spAutoFit/>
          </a:bodyPr>
          <a:lstStyle/>
          <a:p>
            <a:pPr algn="ctr"/>
            <a:r>
              <a:rPr lang="it-IT"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EIL</a:t>
            </a:r>
          </a:p>
        </p:txBody>
      </p:sp>
      <p:sp>
        <p:nvSpPr>
          <p:cNvPr id="10" name="Rettangolo 9"/>
          <p:cNvSpPr/>
          <p:nvPr/>
        </p:nvSpPr>
        <p:spPr>
          <a:xfrm flipH="1">
            <a:off x="7331220" y="3727266"/>
            <a:ext cx="1020906" cy="923330"/>
          </a:xfrm>
          <a:prstGeom prst="rect">
            <a:avLst/>
          </a:prstGeom>
          <a:noFill/>
        </p:spPr>
        <p:txBody>
          <a:bodyPr wrap="square" lIns="91440" tIns="45720" rIns="91440" bIns="45720">
            <a:spAutoFit/>
          </a:bodyPr>
          <a:lstStyle/>
          <a:p>
            <a:pPr algn="ctr"/>
            <a:r>
              <a:rPr lang="it-IT" sz="54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It</a:t>
            </a:r>
            <a:endParaRPr lang="it-IT"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7" name="Ovale 6"/>
          <p:cNvSpPr/>
          <p:nvPr/>
        </p:nvSpPr>
        <p:spPr>
          <a:xfrm>
            <a:off x="6926809" y="3131676"/>
            <a:ext cx="1884218" cy="443347"/>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noFill/>
            </a:endParaRPr>
          </a:p>
        </p:txBody>
      </p:sp>
      <p:sp>
        <p:nvSpPr>
          <p:cNvPr id="11" name="Ovale 10"/>
          <p:cNvSpPr/>
          <p:nvPr/>
        </p:nvSpPr>
        <p:spPr>
          <a:xfrm>
            <a:off x="2836233" y="3141940"/>
            <a:ext cx="1884218" cy="443347"/>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noFill/>
            </a:endParaRPr>
          </a:p>
        </p:txBody>
      </p:sp>
      <p:graphicFrame>
        <p:nvGraphicFramePr>
          <p:cNvPr id="12" name="内容占位符 3"/>
          <p:cNvGraphicFramePr>
            <a:graphicFrameLocks/>
          </p:cNvGraphicFramePr>
          <p:nvPr>
            <p:extLst>
              <p:ext uri="{D42A27DB-BD31-4B8C-83A1-F6EECF244321}">
                <p14:modId xmlns:p14="http://schemas.microsoft.com/office/powerpoint/2010/main" val="3294272333"/>
              </p:ext>
            </p:extLst>
          </p:nvPr>
        </p:nvGraphicFramePr>
        <p:xfrm>
          <a:off x="2607337" y="4002769"/>
          <a:ext cx="4114800" cy="26854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370840">
                <a:tc>
                  <a:txBody>
                    <a:bodyPr/>
                    <a:lstStyle/>
                    <a:p>
                      <a:pPr algn="just">
                        <a:spcAft>
                          <a:spcPts val="0"/>
                        </a:spcAft>
                      </a:pPr>
                      <a:r>
                        <a:rPr lang="en-US" sz="1600" kern="100" dirty="0" smtClean="0">
                          <a:latin typeface="Calibri"/>
                          <a:ea typeface="宋体"/>
                          <a:cs typeface="Times New Roman"/>
                        </a:rPr>
                        <a:t>Italian – CorpIta6</a:t>
                      </a:r>
                      <a:endParaRPr lang="zh-CN" sz="1600" kern="100" dirty="0">
                        <a:latin typeface="Calibri"/>
                        <a:ea typeface="宋体"/>
                        <a:cs typeface="Times New Roman"/>
                      </a:endParaRPr>
                    </a:p>
                  </a:txBody>
                  <a:tcPr marL="68580" marR="68580" marT="0" marB="0"/>
                </a:tc>
                <a:tc>
                  <a:txBody>
                    <a:bodyPr/>
                    <a:lstStyle/>
                    <a:p>
                      <a:pPr algn="just">
                        <a:spcAft>
                          <a:spcPts val="0"/>
                        </a:spcAft>
                      </a:pPr>
                      <a:r>
                        <a:rPr lang="en-US" sz="1600" kern="100" dirty="0" smtClean="0">
                          <a:latin typeface="Calibri"/>
                          <a:ea typeface="宋体"/>
                          <a:cs typeface="Times New Roman"/>
                        </a:rPr>
                        <a:t>English – CorpEng6</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0"/>
                  </a:ext>
                </a:extLst>
              </a:tr>
              <a:tr h="343540">
                <a:tc>
                  <a:txBody>
                    <a:bodyPr/>
                    <a:lstStyle/>
                    <a:p>
                      <a:pPr algn="just">
                        <a:spcAft>
                          <a:spcPts val="0"/>
                        </a:spcAft>
                      </a:pPr>
                      <a:r>
                        <a:rPr lang="en-US" sz="1600" b="1" kern="100" dirty="0" smtClean="0">
                          <a:latin typeface="Calibri"/>
                          <a:ea typeface="宋体"/>
                          <a:cs typeface="Times New Roman"/>
                        </a:rPr>
                        <a:t>Edison 2013</a:t>
                      </a:r>
                      <a:endParaRPr lang="zh-CN" sz="1600" kern="100" dirty="0">
                        <a:latin typeface="Calibri"/>
                        <a:ea typeface="宋体"/>
                        <a:cs typeface="Times New Roman"/>
                      </a:endParaRPr>
                    </a:p>
                  </a:txBody>
                  <a:tcPr marL="68580" marR="68580" marT="0" marB="0"/>
                </a:tc>
                <a:tc>
                  <a:txBody>
                    <a:bodyPr/>
                    <a:lstStyle/>
                    <a:p>
                      <a:pPr algn="just">
                        <a:spcAft>
                          <a:spcPts val="0"/>
                        </a:spcAft>
                      </a:pPr>
                      <a:r>
                        <a:rPr lang="en-US" sz="1600" b="1" kern="100" smtClean="0">
                          <a:latin typeface="Calibri"/>
                          <a:ea typeface="宋体"/>
                          <a:cs typeface="Times New Roman"/>
                        </a:rPr>
                        <a:t>BP 2013</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pPr>
                      <a:r>
                        <a:rPr lang="en-US" altLang="zh-CN" sz="1600" b="1" kern="100" dirty="0" err="1" smtClean="0">
                          <a:solidFill>
                            <a:schemeClr val="dk1"/>
                          </a:solidFill>
                          <a:latin typeface="Calibri"/>
                          <a:ea typeface="宋体"/>
                          <a:cs typeface="Times New Roman"/>
                        </a:rPr>
                        <a:t>Enel</a:t>
                      </a:r>
                      <a:r>
                        <a:rPr lang="en-US" altLang="zh-CN" sz="1600" b="1" kern="100" dirty="0" smtClean="0">
                          <a:solidFill>
                            <a:schemeClr val="dk1"/>
                          </a:solidFill>
                          <a:latin typeface="Calibri"/>
                          <a:ea typeface="宋体"/>
                          <a:cs typeface="Times New Roman"/>
                        </a:rPr>
                        <a:t> 2013</a:t>
                      </a:r>
                      <a:endParaRPr lang="zh-CN" sz="1600" b="1" kern="100" dirty="0">
                        <a:solidFill>
                          <a:schemeClr val="dk1"/>
                        </a:solidFill>
                        <a:latin typeface="Calibri"/>
                        <a:ea typeface="宋体"/>
                        <a:cs typeface="Times New Roman"/>
                      </a:endParaRPr>
                    </a:p>
                  </a:txBody>
                  <a:tcPr marL="68580" marR="68580" marT="0" marB="0"/>
                </a:tc>
                <a:tc>
                  <a:txBody>
                    <a:bodyPr/>
                    <a:lstStyle/>
                    <a:p>
                      <a:pPr algn="just">
                        <a:spcAft>
                          <a:spcPts val="0"/>
                        </a:spcAft>
                      </a:pPr>
                      <a:r>
                        <a:rPr lang="en-US" sz="1600" b="1" kern="100" dirty="0" smtClean="0">
                          <a:latin typeface="Calibri"/>
                          <a:ea typeface="宋体"/>
                          <a:cs typeface="Times New Roman"/>
                        </a:rPr>
                        <a:t>Shell 2013</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kern="100" dirty="0" err="1" smtClean="0">
                          <a:latin typeface="+mn-lt"/>
                          <a:ea typeface="宋体"/>
                          <a:cs typeface="Times New Roman"/>
                        </a:rPr>
                        <a:t>Eni</a:t>
                      </a:r>
                      <a:r>
                        <a:rPr lang="en-US" sz="1600" b="1" kern="100" dirty="0" smtClean="0">
                          <a:latin typeface="+mn-lt"/>
                          <a:ea typeface="宋体"/>
                          <a:cs typeface="Times New Roman"/>
                        </a:rPr>
                        <a:t> 2013</a:t>
                      </a:r>
                      <a:endParaRPr lang="zh-CN" altLang="en-US" sz="1600" kern="100" dirty="0" smtClean="0">
                        <a:latin typeface="+mn-lt"/>
                        <a:ea typeface="+mn-ea"/>
                        <a:cs typeface="Times New Roman"/>
                      </a:endParaRPr>
                    </a:p>
                    <a:p>
                      <a:pPr algn="just">
                        <a:spcAft>
                          <a:spcPts val="0"/>
                        </a:spcAft>
                      </a:pPr>
                      <a:endParaRPr lang="zh-CN" sz="1600" kern="100" dirty="0">
                        <a:latin typeface="Calibri"/>
                        <a:ea typeface="宋体"/>
                        <a:cs typeface="Times New Roman"/>
                      </a:endParaRPr>
                    </a:p>
                  </a:txBody>
                  <a:tcPr marL="68580" marR="68580" marT="0" marB="0"/>
                </a:tc>
                <a:tc>
                  <a:txBody>
                    <a:bodyPr/>
                    <a:lstStyle/>
                    <a:p>
                      <a:pPr algn="just">
                        <a:spcAft>
                          <a:spcPts val="0"/>
                        </a:spcAft>
                      </a:pPr>
                      <a:r>
                        <a:rPr lang="en-US" sz="1600" b="1" kern="100" smtClean="0">
                          <a:latin typeface="Calibri"/>
                          <a:ea typeface="宋体"/>
                          <a:cs typeface="Times New Roman"/>
                        </a:rPr>
                        <a:t>PESG 2013</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pPr>
                      <a:r>
                        <a:rPr lang="en-US" sz="1600" b="1" kern="100" smtClean="0">
                          <a:latin typeface="Calibri"/>
                          <a:ea typeface="宋体"/>
                          <a:cs typeface="Times New Roman"/>
                        </a:rPr>
                        <a:t>UBI 2013</a:t>
                      </a:r>
                      <a:endParaRPr lang="zh-CN" sz="1600" kern="100" dirty="0">
                        <a:latin typeface="Calibri"/>
                        <a:ea typeface="宋体"/>
                        <a:cs typeface="Times New Roman"/>
                      </a:endParaRPr>
                    </a:p>
                  </a:txBody>
                  <a:tcPr marL="68580" marR="68580" marT="0" marB="0"/>
                </a:tc>
                <a:tc>
                  <a:txBody>
                    <a:bodyPr/>
                    <a:lstStyle/>
                    <a:p>
                      <a:pPr algn="just">
                        <a:spcAft>
                          <a:spcPts val="0"/>
                        </a:spcAft>
                      </a:pPr>
                      <a:r>
                        <a:rPr lang="en-US" sz="1600" b="1" kern="100" smtClean="0">
                          <a:latin typeface="Calibri"/>
                          <a:ea typeface="宋体"/>
                          <a:cs typeface="Times New Roman"/>
                        </a:rPr>
                        <a:t>Citibank 2013</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pPr>
                      <a:r>
                        <a:rPr lang="en-US" sz="1600" b="1" kern="100" smtClean="0">
                          <a:latin typeface="Calibri"/>
                          <a:ea typeface="宋体"/>
                          <a:cs typeface="Times New Roman"/>
                        </a:rPr>
                        <a:t>Intesa Sanpaolo 2013</a:t>
                      </a:r>
                      <a:endParaRPr lang="zh-CN" sz="1600" kern="100" dirty="0">
                        <a:latin typeface="Calibri"/>
                        <a:ea typeface="宋体"/>
                        <a:cs typeface="Times New Roman"/>
                      </a:endParaRPr>
                    </a:p>
                  </a:txBody>
                  <a:tcPr marL="68580" marR="68580" marT="0" marB="0"/>
                </a:tc>
                <a:tc>
                  <a:txBody>
                    <a:bodyPr/>
                    <a:lstStyle/>
                    <a:p>
                      <a:pPr algn="just">
                        <a:spcAft>
                          <a:spcPts val="0"/>
                        </a:spcAft>
                      </a:pPr>
                      <a:r>
                        <a:rPr lang="en-US" sz="1600" b="1" kern="100" smtClean="0">
                          <a:latin typeface="Calibri"/>
                          <a:ea typeface="宋体"/>
                          <a:cs typeface="Times New Roman"/>
                        </a:rPr>
                        <a:t>RBS 2013</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algn="just">
                        <a:spcAft>
                          <a:spcPts val="0"/>
                        </a:spcAft>
                      </a:pPr>
                      <a:r>
                        <a:rPr lang="en-US" sz="1600" b="1" kern="100" dirty="0" err="1" smtClean="0">
                          <a:latin typeface="Calibri"/>
                          <a:ea typeface="宋体"/>
                          <a:cs typeface="Times New Roman"/>
                        </a:rPr>
                        <a:t>Unicredit</a:t>
                      </a:r>
                      <a:r>
                        <a:rPr lang="en-US" sz="1600" b="1" kern="100" dirty="0" smtClean="0">
                          <a:latin typeface="Calibri"/>
                          <a:ea typeface="宋体"/>
                          <a:cs typeface="Times New Roman"/>
                        </a:rPr>
                        <a:t> 2013</a:t>
                      </a:r>
                      <a:endParaRPr lang="zh-CN" sz="1600" kern="100" dirty="0">
                        <a:latin typeface="Calibri"/>
                        <a:ea typeface="宋体"/>
                        <a:cs typeface="Times New Roman"/>
                      </a:endParaRPr>
                    </a:p>
                  </a:txBody>
                  <a:tcPr marL="68580" marR="68580" marT="0" marB="0"/>
                </a:tc>
                <a:tc>
                  <a:txBody>
                    <a:bodyPr/>
                    <a:lstStyle/>
                    <a:p>
                      <a:pPr algn="just">
                        <a:spcAft>
                          <a:spcPts val="0"/>
                        </a:spcAft>
                      </a:pPr>
                      <a:r>
                        <a:rPr lang="en-US" sz="1600" b="1" kern="100" dirty="0" smtClean="0">
                          <a:latin typeface="Calibri"/>
                          <a:ea typeface="宋体"/>
                          <a:cs typeface="Times New Roman"/>
                        </a:rPr>
                        <a:t>HSBC 2013</a:t>
                      </a:r>
                      <a:endParaRPr lang="zh-CN" sz="1600" kern="100" dirty="0">
                        <a:latin typeface="Calibri"/>
                        <a:ea typeface="宋体"/>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2" name="CasellaDiTesto 1"/>
          <p:cNvSpPr txBox="1"/>
          <p:nvPr/>
        </p:nvSpPr>
        <p:spPr>
          <a:xfrm>
            <a:off x="619432" y="5230761"/>
            <a:ext cx="184731" cy="369332"/>
          </a:xfrm>
          <a:prstGeom prst="rect">
            <a:avLst/>
          </a:prstGeom>
          <a:noFill/>
        </p:spPr>
        <p:txBody>
          <a:bodyPr wrap="none" rtlCol="0">
            <a:spAutoFit/>
          </a:bodyPr>
          <a:lstStyle/>
          <a:p>
            <a:endParaRPr lang="it-IT" dirty="0"/>
          </a:p>
        </p:txBody>
      </p:sp>
      <p:sp>
        <p:nvSpPr>
          <p:cNvPr id="3" name="CasellaDiTesto 2"/>
          <p:cNvSpPr txBox="1"/>
          <p:nvPr/>
        </p:nvSpPr>
        <p:spPr>
          <a:xfrm>
            <a:off x="5191431" y="147484"/>
            <a:ext cx="3596595" cy="646331"/>
          </a:xfrm>
          <a:prstGeom prst="rect">
            <a:avLst/>
          </a:prstGeom>
          <a:noFill/>
        </p:spPr>
        <p:txBody>
          <a:bodyPr wrap="square" rtlCol="0">
            <a:spAutoFit/>
          </a:bodyPr>
          <a:lstStyle/>
          <a:p>
            <a:r>
              <a:rPr lang="it-IT" sz="3600" b="1" dirty="0" smtClean="0">
                <a:solidFill>
                  <a:schemeClr val="accent1"/>
                </a:solidFill>
                <a:effectLst>
                  <a:outerShdw blurRad="38100" dist="38100" dir="2700000" algn="tl">
                    <a:srgbClr val="000000">
                      <a:alpha val="43137"/>
                    </a:srgbClr>
                  </a:outerShdw>
                </a:effectLst>
              </a:rPr>
              <a:t>Modular Corpora</a:t>
            </a:r>
            <a:endParaRPr lang="it-IT" sz="3600" b="1" dirty="0">
              <a:solidFill>
                <a:schemeClr val="accent1"/>
              </a:solidFill>
              <a:effectLst>
                <a:outerShdw blurRad="38100" dist="38100" dir="2700000" algn="tl">
                  <a:srgbClr val="000000">
                    <a:alpha val="43137"/>
                  </a:srgbClr>
                </a:outerShdw>
              </a:effectLst>
            </a:endParaRPr>
          </a:p>
        </p:txBody>
      </p:sp>
      <p:sp>
        <p:nvSpPr>
          <p:cNvPr id="6" name="CasellaDiTesto 5"/>
          <p:cNvSpPr txBox="1"/>
          <p:nvPr/>
        </p:nvSpPr>
        <p:spPr>
          <a:xfrm>
            <a:off x="7331220" y="5363886"/>
            <a:ext cx="1478162" cy="1200329"/>
          </a:xfrm>
          <a:prstGeom prst="rect">
            <a:avLst/>
          </a:prstGeom>
          <a:noFill/>
          <a:ln>
            <a:solidFill>
              <a:srgbClr val="EB3013"/>
            </a:solidFill>
          </a:ln>
        </p:spPr>
        <p:txBody>
          <a:bodyPr wrap="none" rtlCol="0">
            <a:spAutoFit/>
          </a:bodyPr>
          <a:lstStyle/>
          <a:p>
            <a:r>
              <a:rPr lang="it-IT" sz="2400" dirty="0" smtClean="0"/>
              <a:t>Work with</a:t>
            </a:r>
          </a:p>
          <a:p>
            <a:r>
              <a:rPr lang="it-IT" sz="2400" b="1" dirty="0" smtClean="0">
                <a:solidFill>
                  <a:schemeClr val="tx2"/>
                </a:solidFill>
                <a:effectLst>
                  <a:outerShdw blurRad="38100" dist="38100" dir="2700000" algn="tl">
                    <a:srgbClr val="000000">
                      <a:alpha val="43137"/>
                    </a:srgbClr>
                  </a:outerShdw>
                </a:effectLst>
              </a:rPr>
              <a:t>Danni </a:t>
            </a:r>
            <a:r>
              <a:rPr lang="it-IT" sz="2400" b="1" dirty="0" err="1" smtClean="0">
                <a:solidFill>
                  <a:schemeClr val="tx2"/>
                </a:solidFill>
                <a:effectLst>
                  <a:outerShdw blurRad="38100" dist="38100" dir="2700000" algn="tl">
                    <a:srgbClr val="000000">
                      <a:alpha val="43137"/>
                    </a:srgbClr>
                  </a:outerShdw>
                </a:effectLst>
              </a:rPr>
              <a:t>Yu</a:t>
            </a:r>
            <a:endParaRPr lang="it-IT" sz="2400" b="1" dirty="0" smtClean="0">
              <a:solidFill>
                <a:schemeClr val="tx2"/>
              </a:solidFill>
              <a:effectLst>
                <a:outerShdw blurRad="38100" dist="38100" dir="2700000" algn="tl">
                  <a:srgbClr val="000000">
                    <a:alpha val="43137"/>
                  </a:srgbClr>
                </a:outerShdw>
              </a:effectLst>
            </a:endParaRPr>
          </a:p>
          <a:p>
            <a:r>
              <a:rPr lang="it-IT" sz="2400" b="1" dirty="0" smtClean="0">
                <a:solidFill>
                  <a:schemeClr val="tx2"/>
                </a:solidFill>
                <a:effectLst>
                  <a:outerShdw blurRad="38100" dist="38100" dir="2700000" algn="tl">
                    <a:srgbClr val="000000">
                      <a:alpha val="43137"/>
                    </a:srgbClr>
                  </a:outerShdw>
                </a:effectLst>
              </a:rPr>
              <a:t>(BFSU)</a:t>
            </a:r>
            <a:endParaRPr lang="it-IT" sz="24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8674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err="1"/>
              <a:t>Methods</a:t>
            </a:r>
            <a:endParaRPr lang="it-IT" dirty="0"/>
          </a:p>
        </p:txBody>
      </p:sp>
      <p:sp>
        <p:nvSpPr>
          <p:cNvPr id="3" name="Segnaposto contenuto 2"/>
          <p:cNvSpPr>
            <a:spLocks noGrp="1"/>
          </p:cNvSpPr>
          <p:nvPr>
            <p:ph idx="1"/>
          </p:nvPr>
        </p:nvSpPr>
        <p:spPr>
          <a:xfrm>
            <a:off x="789709" y="1648691"/>
            <a:ext cx="7480517" cy="3912345"/>
          </a:xfrm>
        </p:spPr>
        <p:txBody>
          <a:bodyPr>
            <a:noAutofit/>
          </a:bodyPr>
          <a:lstStyle/>
          <a:p>
            <a:pPr lvl="0" indent="450850" algn="l" defTabSz="914400" eaLnBrk="0" fontAlgn="base" hangingPunct="0">
              <a:spcBef>
                <a:spcPct val="0"/>
              </a:spcBef>
              <a:spcAft>
                <a:spcPct val="0"/>
              </a:spcAft>
              <a:tabLst>
                <a:tab pos="1371600" algn="l"/>
              </a:tabLst>
            </a:pPr>
            <a:r>
              <a:rPr lang="en-US" altLang="zh-CN" sz="2000" b="1" dirty="0" smtClean="0">
                <a:solidFill>
                  <a:schemeClr val="tx1"/>
                </a:solidFill>
                <a:ea typeface="Calibri" pitchFamily="34" charset="0"/>
                <a:cs typeface="Times New Roman" pitchFamily="18" charset="0"/>
              </a:rPr>
              <a:t>1 </a:t>
            </a:r>
            <a:r>
              <a:rPr lang="en-US" altLang="zh-CN" sz="2000" b="1" dirty="0">
                <a:solidFill>
                  <a:schemeClr val="tx1"/>
                </a:solidFill>
                <a:ea typeface="Calibri" pitchFamily="34" charset="0"/>
                <a:cs typeface="Times New Roman" pitchFamily="18" charset="0"/>
              </a:rPr>
              <a:t>- </a:t>
            </a:r>
            <a:r>
              <a:rPr lang="en-US" altLang="zh-CN" sz="1800" b="1" dirty="0" err="1">
                <a:solidFill>
                  <a:schemeClr val="tx1"/>
                </a:solidFill>
                <a:ea typeface="Calibri" pitchFamily="34" charset="0"/>
                <a:cs typeface="Times New Roman" pitchFamily="18" charset="0"/>
              </a:rPr>
              <a:t>lexico</a:t>
            </a:r>
            <a:r>
              <a:rPr lang="en-US" altLang="zh-CN" sz="1800" b="1" dirty="0">
                <a:solidFill>
                  <a:schemeClr val="tx1"/>
                </a:solidFill>
                <a:ea typeface="Calibri" pitchFamily="34" charset="0"/>
                <a:cs typeface="Times New Roman" pitchFamily="18" charset="0"/>
              </a:rPr>
              <a:t>-grammatical analysis</a:t>
            </a:r>
          </a:p>
          <a:p>
            <a:pPr lvl="1" indent="450850" defTabSz="914400" eaLnBrk="0" fontAlgn="base" hangingPunct="0">
              <a:spcBef>
                <a:spcPct val="0"/>
              </a:spcBef>
              <a:spcAft>
                <a:spcPct val="0"/>
              </a:spcAft>
              <a:buFont typeface="Arial" pitchFamily="34" charset="0"/>
              <a:buChar char="•"/>
              <a:tabLst>
                <a:tab pos="1371600" algn="l"/>
              </a:tabLst>
            </a:pPr>
            <a:r>
              <a:rPr lang="en-US" altLang="zh-CN" sz="2000" dirty="0">
                <a:solidFill>
                  <a:schemeClr val="tx1"/>
                </a:solidFill>
                <a:ea typeface="Calibri" pitchFamily="34" charset="0"/>
                <a:cs typeface="Times New Roman" pitchFamily="18" charset="0"/>
              </a:rPr>
              <a:t>preliminary analysis of frequency data</a:t>
            </a:r>
            <a:r>
              <a:rPr lang="en-US" altLang="zh-CN" sz="2000" b="1" dirty="0">
                <a:solidFill>
                  <a:schemeClr val="tx1"/>
                </a:solidFill>
                <a:ea typeface="Calibri" pitchFamily="34" charset="0"/>
                <a:cs typeface="Times New Roman" pitchFamily="18" charset="0"/>
              </a:rPr>
              <a:t> : Keywords </a:t>
            </a:r>
            <a:r>
              <a:rPr lang="en-US" altLang="zh-CN" sz="2000" dirty="0">
                <a:solidFill>
                  <a:schemeClr val="tx1"/>
                </a:solidFill>
                <a:ea typeface="Calibri" pitchFamily="34" charset="0"/>
                <a:cs typeface="Times New Roman" pitchFamily="18" charset="0"/>
              </a:rPr>
              <a:t> </a:t>
            </a:r>
            <a:r>
              <a:rPr lang="en-US" altLang="zh-CN" sz="1400" dirty="0">
                <a:solidFill>
                  <a:srgbClr val="0070C0"/>
                </a:solidFill>
                <a:ea typeface="Calibri" pitchFamily="34" charset="0"/>
                <a:cs typeface="Times New Roman" pitchFamily="18" charset="0"/>
              </a:rPr>
              <a:t>(</a:t>
            </a:r>
            <a:r>
              <a:rPr lang="en-US" altLang="zh-CN" sz="1400" i="1" dirty="0">
                <a:solidFill>
                  <a:srgbClr val="0070C0"/>
                </a:solidFill>
                <a:ea typeface="Calibri" pitchFamily="34" charset="0"/>
                <a:cs typeface="Times New Roman" pitchFamily="18" charset="0"/>
              </a:rPr>
              <a:t>WS Tools, </a:t>
            </a:r>
            <a:r>
              <a:rPr lang="en-US" altLang="zh-CN" sz="1400" dirty="0">
                <a:solidFill>
                  <a:srgbClr val="0070C0"/>
                </a:solidFill>
                <a:ea typeface="Calibri" pitchFamily="34" charset="0"/>
                <a:cs typeface="Times New Roman" pitchFamily="18" charset="0"/>
              </a:rPr>
              <a:t>Scott 2008</a:t>
            </a:r>
            <a:r>
              <a:rPr lang="en-US" altLang="zh-CN" sz="1400" dirty="0" smtClean="0">
                <a:solidFill>
                  <a:srgbClr val="0070C0"/>
                </a:solidFill>
                <a:ea typeface="Calibri" pitchFamily="34" charset="0"/>
                <a:cs typeface="Times New Roman" pitchFamily="18" charset="0"/>
              </a:rPr>
              <a:t>) </a:t>
            </a:r>
            <a:r>
              <a:rPr lang="en-US" sz="1400" dirty="0" err="1" smtClean="0"/>
              <a:t>i</a:t>
            </a:r>
            <a:r>
              <a:rPr lang="en-US" sz="1400" dirty="0" smtClean="0"/>
              <a:t>. e. elements whose frequency varies significantly across the two main sections</a:t>
            </a:r>
          </a:p>
          <a:p>
            <a:pPr lvl="1" indent="450850" defTabSz="914400" eaLnBrk="0" fontAlgn="base" hangingPunct="0">
              <a:spcBef>
                <a:spcPct val="0"/>
              </a:spcBef>
              <a:spcAft>
                <a:spcPct val="0"/>
              </a:spcAft>
              <a:buFont typeface="Arial" pitchFamily="34" charset="0"/>
              <a:buChar char="•"/>
              <a:tabLst>
                <a:tab pos="1371600" algn="l"/>
              </a:tabLst>
            </a:pPr>
            <a:r>
              <a:rPr lang="en-US" altLang="zh-CN" sz="2000" b="1" dirty="0" smtClean="0">
                <a:solidFill>
                  <a:schemeClr val="tx1"/>
                </a:solidFill>
                <a:ea typeface="Calibri" pitchFamily="34" charset="0"/>
                <a:cs typeface="Times New Roman" pitchFamily="18" charset="0"/>
              </a:rPr>
              <a:t>c</a:t>
            </a:r>
            <a:r>
              <a:rPr lang="en-US" altLang="zh-CN" sz="2000" b="1" dirty="0" smtClean="0">
                <a:solidFill>
                  <a:srgbClr val="000000"/>
                </a:solidFill>
                <a:ea typeface="Mangal"/>
                <a:cs typeface="Times New Roman" pitchFamily="18" charset="0"/>
              </a:rPr>
              <a:t>oncordance </a:t>
            </a:r>
            <a:r>
              <a:rPr lang="en-US" altLang="zh-CN" sz="2000" b="1" dirty="0">
                <a:solidFill>
                  <a:srgbClr val="000000"/>
                </a:solidFill>
                <a:ea typeface="Mangal"/>
                <a:cs typeface="Times New Roman" pitchFamily="18" charset="0"/>
              </a:rPr>
              <a:t>analysis</a:t>
            </a:r>
            <a:r>
              <a:rPr lang="en-US" altLang="zh-CN" sz="2000" dirty="0">
                <a:solidFill>
                  <a:srgbClr val="000000"/>
                </a:solidFill>
                <a:ea typeface="Mangal"/>
                <a:cs typeface="Times New Roman" pitchFamily="18" charset="0"/>
              </a:rPr>
              <a:t> of selected items highlighting:</a:t>
            </a:r>
          </a:p>
          <a:p>
            <a:pPr lvl="2" indent="450850" defTabSz="914400" eaLnBrk="0" fontAlgn="base" hangingPunct="0">
              <a:spcBef>
                <a:spcPct val="0"/>
              </a:spcBef>
              <a:spcAft>
                <a:spcPct val="0"/>
              </a:spcAft>
              <a:buFont typeface="Arial" pitchFamily="34" charset="0"/>
              <a:buChar char="•"/>
              <a:tabLst>
                <a:tab pos="1371600" algn="l"/>
              </a:tabLst>
            </a:pPr>
            <a:r>
              <a:rPr lang="en-US" altLang="zh-CN" sz="1600" dirty="0">
                <a:solidFill>
                  <a:srgbClr val="000000"/>
                </a:solidFill>
                <a:ea typeface="Mangal"/>
                <a:cs typeface="Times New Roman" pitchFamily="18" charset="0"/>
              </a:rPr>
              <a:t>Collocation +semantic preference (preference for collocating with words sharing semantic </a:t>
            </a:r>
            <a:r>
              <a:rPr lang="en-US" altLang="zh-CN" sz="1600" dirty="0" smtClean="0">
                <a:solidFill>
                  <a:srgbClr val="000000"/>
                </a:solidFill>
                <a:ea typeface="Mangal"/>
                <a:cs typeface="Times New Roman" pitchFamily="18" charset="0"/>
              </a:rPr>
              <a:t>elements) </a:t>
            </a:r>
            <a:r>
              <a:rPr lang="en-US" altLang="zh-CN" sz="1600" dirty="0">
                <a:solidFill>
                  <a:srgbClr val="000000"/>
                </a:solidFill>
                <a:ea typeface="Mangal"/>
                <a:cs typeface="Times New Roman" pitchFamily="18" charset="0"/>
              </a:rPr>
              <a:t>, </a:t>
            </a:r>
            <a:r>
              <a:rPr lang="en-US" altLang="zh-CN" sz="1400" dirty="0">
                <a:solidFill>
                  <a:srgbClr val="0070C0"/>
                </a:solidFill>
                <a:ea typeface="Mangal"/>
                <a:cs typeface="Times New Roman" pitchFamily="18" charset="0"/>
              </a:rPr>
              <a:t>Sinclair 2004: 32)</a:t>
            </a:r>
            <a:r>
              <a:rPr lang="en-US" altLang="zh-CN" sz="1600" dirty="0">
                <a:solidFill>
                  <a:srgbClr val="000000"/>
                </a:solidFill>
                <a:ea typeface="Mangal"/>
                <a:cs typeface="Times New Roman" pitchFamily="18" charset="0"/>
              </a:rPr>
              <a:t> </a:t>
            </a:r>
          </a:p>
          <a:p>
            <a:pPr lvl="2" indent="450850" defTabSz="914400" eaLnBrk="0" fontAlgn="base" hangingPunct="0">
              <a:spcBef>
                <a:spcPct val="0"/>
              </a:spcBef>
              <a:spcAft>
                <a:spcPct val="0"/>
              </a:spcAft>
              <a:buFont typeface="Arial" pitchFamily="34" charset="0"/>
              <a:buChar char="•"/>
              <a:tabLst>
                <a:tab pos="1371600" algn="l"/>
              </a:tabLst>
            </a:pPr>
            <a:r>
              <a:rPr lang="en-US" altLang="zh-CN" sz="1600" dirty="0" err="1" smtClean="0">
                <a:solidFill>
                  <a:srgbClr val="000000"/>
                </a:solidFill>
                <a:ea typeface="Mangal"/>
                <a:cs typeface="Times New Roman" pitchFamily="18" charset="0"/>
              </a:rPr>
              <a:t>Lexico</a:t>
            </a:r>
            <a:r>
              <a:rPr lang="en-US" altLang="zh-CN" sz="1600" dirty="0" smtClean="0">
                <a:solidFill>
                  <a:srgbClr val="000000"/>
                </a:solidFill>
                <a:ea typeface="Mangal"/>
                <a:cs typeface="Times New Roman" pitchFamily="18" charset="0"/>
              </a:rPr>
              <a:t>-grammatical patterns /semantic </a:t>
            </a:r>
            <a:r>
              <a:rPr lang="en-US" altLang="zh-CN" sz="1600" dirty="0">
                <a:solidFill>
                  <a:srgbClr val="000000"/>
                </a:solidFill>
                <a:ea typeface="Mangal"/>
                <a:cs typeface="Times New Roman" pitchFamily="18" charset="0"/>
              </a:rPr>
              <a:t>sequences (sequences of semantic elements that may reveal patterning even in contexts of formal </a:t>
            </a:r>
            <a:r>
              <a:rPr lang="en-US" altLang="zh-CN" sz="1600" dirty="0" smtClean="0">
                <a:solidFill>
                  <a:srgbClr val="000000"/>
                </a:solidFill>
                <a:ea typeface="Mangal"/>
                <a:cs typeface="Times New Roman" pitchFamily="18" charset="0"/>
              </a:rPr>
              <a:t>variation, </a:t>
            </a:r>
            <a:r>
              <a:rPr lang="en-US" altLang="zh-CN" sz="1400" dirty="0" err="1">
                <a:solidFill>
                  <a:srgbClr val="0070C0"/>
                </a:solidFill>
                <a:ea typeface="Mangal"/>
                <a:cs typeface="Times New Roman" pitchFamily="18" charset="0"/>
              </a:rPr>
              <a:t>Hunston</a:t>
            </a:r>
            <a:r>
              <a:rPr lang="en-US" altLang="zh-CN" sz="1400" dirty="0">
                <a:solidFill>
                  <a:srgbClr val="0070C0"/>
                </a:solidFill>
                <a:ea typeface="Mangal"/>
                <a:cs typeface="Times New Roman" pitchFamily="18" charset="0"/>
              </a:rPr>
              <a:t> 2008</a:t>
            </a:r>
            <a:r>
              <a:rPr lang="en-US" altLang="zh-CN" sz="1600" dirty="0">
                <a:solidFill>
                  <a:srgbClr val="0070C0"/>
                </a:solidFill>
                <a:ea typeface="Mangal"/>
                <a:cs typeface="Times New Roman" pitchFamily="18" charset="0"/>
              </a:rPr>
              <a:t>)</a:t>
            </a:r>
            <a:endParaRPr lang="en-US" altLang="zh-CN" sz="1600" dirty="0">
              <a:solidFill>
                <a:schemeClr val="tx1"/>
              </a:solidFill>
              <a:ea typeface="Calibri" pitchFamily="34" charset="0"/>
              <a:cs typeface="Times New Roman" pitchFamily="18" charset="0"/>
            </a:endParaRPr>
          </a:p>
          <a:p>
            <a:pPr lvl="2" indent="450850" defTabSz="914400" eaLnBrk="0" fontAlgn="base" hangingPunct="0">
              <a:spcBef>
                <a:spcPct val="0"/>
              </a:spcBef>
              <a:spcAft>
                <a:spcPct val="0"/>
              </a:spcAft>
              <a:buFont typeface="Arial" pitchFamily="34" charset="0"/>
              <a:buChar char="•"/>
              <a:tabLst>
                <a:tab pos="1371600" algn="l"/>
              </a:tabLst>
            </a:pPr>
            <a:endParaRPr lang="en-US" altLang="zh-CN" sz="1400" dirty="0">
              <a:solidFill>
                <a:srgbClr val="0070C0"/>
              </a:solidFill>
              <a:ea typeface="Mangal"/>
              <a:cs typeface="Times New Roman" pitchFamily="18" charset="0"/>
            </a:endParaRPr>
          </a:p>
          <a:p>
            <a:pPr lvl="0" indent="450850" algn="l" defTabSz="914400" eaLnBrk="0" fontAlgn="base" hangingPunct="0">
              <a:spcBef>
                <a:spcPct val="0"/>
              </a:spcBef>
              <a:spcAft>
                <a:spcPct val="0"/>
              </a:spcAft>
              <a:tabLst>
                <a:tab pos="1371600" algn="l"/>
              </a:tabLst>
            </a:pPr>
            <a:r>
              <a:rPr lang="en-US" altLang="zh-CN" sz="2000" b="1" dirty="0">
                <a:solidFill>
                  <a:schemeClr val="tx1"/>
                </a:solidFill>
                <a:ea typeface="Calibri" pitchFamily="34" charset="0"/>
                <a:cs typeface="Times New Roman" pitchFamily="18" charset="0"/>
              </a:rPr>
              <a:t>2</a:t>
            </a:r>
            <a:r>
              <a:rPr lang="en-US" altLang="zh-CN" sz="2000" b="1" dirty="0" smtClean="0">
                <a:solidFill>
                  <a:schemeClr val="tx1"/>
                </a:solidFill>
                <a:ea typeface="Calibri" pitchFamily="34" charset="0"/>
                <a:cs typeface="Times New Roman" pitchFamily="18" charset="0"/>
              </a:rPr>
              <a:t>- </a:t>
            </a:r>
            <a:r>
              <a:rPr lang="en-US" altLang="zh-CN" sz="1800" b="1" dirty="0">
                <a:solidFill>
                  <a:schemeClr val="tx1"/>
                </a:solidFill>
                <a:ea typeface="Calibri" pitchFamily="34" charset="0"/>
                <a:cs typeface="Times New Roman" pitchFamily="18" charset="0"/>
              </a:rPr>
              <a:t>rhetorical structure</a:t>
            </a:r>
          </a:p>
          <a:p>
            <a:pPr lvl="1" indent="450850" defTabSz="914400" eaLnBrk="0" fontAlgn="base" hangingPunct="0">
              <a:spcBef>
                <a:spcPct val="0"/>
              </a:spcBef>
              <a:spcAft>
                <a:spcPct val="0"/>
              </a:spcAft>
              <a:tabLst>
                <a:tab pos="1371600" algn="l"/>
              </a:tabLst>
            </a:pPr>
            <a:r>
              <a:rPr lang="en-US" altLang="zh-CN" sz="2000" dirty="0">
                <a:ea typeface="Calibri" pitchFamily="34" charset="0"/>
                <a:cs typeface="Times New Roman" pitchFamily="18" charset="0"/>
              </a:rPr>
              <a:t> based on the tools of </a:t>
            </a:r>
            <a:r>
              <a:rPr lang="en-US" altLang="zh-CN" sz="2000" b="1" dirty="0">
                <a:ea typeface="Calibri" pitchFamily="34" charset="0"/>
                <a:cs typeface="Times New Roman" pitchFamily="18" charset="0"/>
              </a:rPr>
              <a:t>genre analysis</a:t>
            </a:r>
            <a:r>
              <a:rPr lang="en-US" altLang="zh-CN" sz="1400" dirty="0">
                <a:ea typeface="Calibri" pitchFamily="34" charset="0"/>
                <a:cs typeface="Times New Roman" pitchFamily="18" charset="0"/>
              </a:rPr>
              <a:t> </a:t>
            </a:r>
            <a:r>
              <a:rPr lang="en-US" altLang="zh-CN" sz="1400" dirty="0">
                <a:solidFill>
                  <a:srgbClr val="0070C0"/>
                </a:solidFill>
                <a:ea typeface="Calibri" pitchFamily="34" charset="0"/>
                <a:cs typeface="Times New Roman" pitchFamily="18" charset="0"/>
              </a:rPr>
              <a:t>(Bhatia</a:t>
            </a:r>
            <a:r>
              <a:rPr lang="en-US" altLang="zh-CN" sz="1400" dirty="0">
                <a:solidFill>
                  <a:srgbClr val="0070C0"/>
                </a:solidFill>
                <a:ea typeface="SimSun" pitchFamily="2" charset="-122"/>
                <a:cs typeface="Times New Roman" pitchFamily="18" charset="0"/>
              </a:rPr>
              <a:t> 1993,</a:t>
            </a:r>
            <a:r>
              <a:rPr lang="en-US" altLang="zh-CN" sz="1400" dirty="0">
                <a:solidFill>
                  <a:srgbClr val="0070C0"/>
                </a:solidFill>
                <a:ea typeface="Calibri" pitchFamily="34" charset="0"/>
                <a:cs typeface="Times New Roman" pitchFamily="18" charset="0"/>
              </a:rPr>
              <a:t> 2004)</a:t>
            </a:r>
          </a:p>
          <a:p>
            <a:pPr lvl="1" indent="450850" defTabSz="914400" eaLnBrk="0" fontAlgn="base" hangingPunct="0">
              <a:spcBef>
                <a:spcPct val="0"/>
              </a:spcBef>
              <a:spcAft>
                <a:spcPct val="0"/>
              </a:spcAft>
              <a:tabLst>
                <a:tab pos="1371600" algn="l"/>
              </a:tabLst>
            </a:pPr>
            <a:r>
              <a:rPr lang="en-US" altLang="zh-CN" sz="2000" dirty="0">
                <a:ea typeface="Calibri" pitchFamily="34" charset="0"/>
                <a:cs typeface="Times New Roman" pitchFamily="18" charset="0"/>
              </a:rPr>
              <a:t>generic structure in terms of macro-moves and moves </a:t>
            </a:r>
          </a:p>
          <a:p>
            <a:pPr lvl="2" indent="450850" defTabSz="914400" eaLnBrk="0" fontAlgn="base" hangingPunct="0">
              <a:spcBef>
                <a:spcPct val="0"/>
              </a:spcBef>
              <a:spcAft>
                <a:spcPct val="0"/>
              </a:spcAft>
              <a:tabLst>
                <a:tab pos="1371600" algn="l"/>
              </a:tabLst>
            </a:pPr>
            <a:r>
              <a:rPr lang="en-US" altLang="zh-CN" sz="1600" dirty="0">
                <a:ea typeface="Calibri" pitchFamily="34" charset="0"/>
                <a:cs typeface="Times New Roman" pitchFamily="18" charset="0"/>
                <a:sym typeface="Wingdings" pitchFamily="2" charset="2"/>
              </a:rPr>
              <a:t> </a:t>
            </a:r>
            <a:r>
              <a:rPr lang="en-US" altLang="zh-CN" sz="1600" dirty="0">
                <a:ea typeface="Calibri" pitchFamily="34" charset="0"/>
                <a:cs typeface="Times New Roman" pitchFamily="18" charset="0"/>
              </a:rPr>
              <a:t>complexity, with marked degree of consistency across cultures, + noticeable </a:t>
            </a:r>
            <a:r>
              <a:rPr lang="en-US" altLang="zh-CN" sz="1600" dirty="0" err="1">
                <a:ea typeface="Calibri" pitchFamily="34" charset="0"/>
                <a:cs typeface="Times New Roman" pitchFamily="18" charset="0"/>
              </a:rPr>
              <a:t>recursivity</a:t>
            </a:r>
            <a:r>
              <a:rPr lang="en-US" altLang="zh-CN" sz="1600" dirty="0">
                <a:ea typeface="Calibri" pitchFamily="34" charset="0"/>
                <a:cs typeface="Times New Roman" pitchFamily="18" charset="0"/>
              </a:rPr>
              <a:t> in the development of the prescribed  themes </a:t>
            </a:r>
          </a:p>
          <a:p>
            <a:pPr lvl="2" indent="450850" defTabSz="914400" eaLnBrk="0" fontAlgn="base" hangingPunct="0">
              <a:spcBef>
                <a:spcPct val="0"/>
              </a:spcBef>
              <a:spcAft>
                <a:spcPct val="0"/>
              </a:spcAft>
              <a:buFont typeface="Arial" pitchFamily="34" charset="0"/>
              <a:buChar char="•"/>
              <a:tabLst>
                <a:tab pos="1371600" algn="l"/>
              </a:tabLst>
            </a:pPr>
            <a:endParaRPr lang="en-US" altLang="zh-CN" sz="1400" dirty="0">
              <a:solidFill>
                <a:srgbClr val="000000"/>
              </a:solidFill>
              <a:ea typeface="Mangal"/>
              <a:cs typeface="Times New Roman" pitchFamily="18" charset="0"/>
            </a:endParaRP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33</a:t>
            </a:fld>
            <a:endParaRPr lang="it-IT" dirty="0"/>
          </a:p>
        </p:txBody>
      </p:sp>
      <p:sp>
        <p:nvSpPr>
          <p:cNvPr id="7" name="Segnaposto testo 6"/>
          <p:cNvSpPr>
            <a:spLocks noGrp="1"/>
          </p:cNvSpPr>
          <p:nvPr>
            <p:ph type="body" sz="quarter" idx="13"/>
          </p:nvPr>
        </p:nvSpPr>
        <p:spPr/>
        <p:txBody>
          <a:bodyPr/>
          <a:lstStyle/>
          <a:p>
            <a:r>
              <a:rPr lang="it-IT" dirty="0" err="1"/>
              <a:t>Two</a:t>
            </a:r>
            <a:r>
              <a:rPr lang="it-IT" dirty="0"/>
              <a:t> </a:t>
            </a:r>
            <a:r>
              <a:rPr lang="it-IT" dirty="0" err="1" smtClean="0"/>
              <a:t>Perspectives</a:t>
            </a:r>
            <a:r>
              <a:rPr lang="it-IT" dirty="0" smtClean="0"/>
              <a:t>/</a:t>
            </a:r>
            <a:r>
              <a:rPr lang="it-IT" dirty="0" err="1" smtClean="0"/>
              <a:t>Phases</a:t>
            </a:r>
            <a:endParaRPr lang="it-IT" dirty="0"/>
          </a:p>
        </p:txBody>
      </p:sp>
    </p:spTree>
    <p:extLst>
      <p:ext uri="{BB962C8B-B14F-4D97-AF65-F5344CB8AC3E}">
        <p14:creationId xmlns:p14="http://schemas.microsoft.com/office/powerpoint/2010/main" val="649229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contenuto 18"/>
          <p:cNvSpPr>
            <a:spLocks noGrp="1"/>
          </p:cNvSpPr>
          <p:nvPr>
            <p:ph idx="1"/>
          </p:nvPr>
        </p:nvSpPr>
        <p:spPr/>
        <p:txBody>
          <a:bodyPr/>
          <a:lstStyle/>
          <a:p>
            <a:endParaRPr lang="it-IT"/>
          </a:p>
        </p:txBody>
      </p:sp>
      <p:sp>
        <p:nvSpPr>
          <p:cNvPr id="4" name="Segnaposto numero diapositiva 3"/>
          <p:cNvSpPr>
            <a:spLocks noGrp="1"/>
          </p:cNvSpPr>
          <p:nvPr>
            <p:ph type="sldNum" sz="quarter" idx="12"/>
          </p:nvPr>
        </p:nvSpPr>
        <p:spPr/>
        <p:txBody>
          <a:bodyPr/>
          <a:lstStyle/>
          <a:p>
            <a:fld id="{7B8D39B1-F926-41C6-96B8-D63688C0ABD6}" type="slidenum">
              <a:rPr lang="en-US" smtClean="0"/>
              <a:pPr/>
              <a:t>34</a:t>
            </a:fld>
            <a:endParaRPr lang="en-US" dirty="0"/>
          </a:p>
        </p:txBody>
      </p:sp>
      <p:sp>
        <p:nvSpPr>
          <p:cNvPr id="5" name="Ovale 4"/>
          <p:cNvSpPr/>
          <p:nvPr/>
        </p:nvSpPr>
        <p:spPr>
          <a:xfrm>
            <a:off x="69488" y="1124744"/>
            <a:ext cx="2720614" cy="2101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Letter</a:t>
            </a:r>
            <a:r>
              <a:rPr lang="it-IT" dirty="0"/>
              <a:t>/</a:t>
            </a:r>
            <a:r>
              <a:rPr lang="it-IT" dirty="0" err="1"/>
              <a:t>interview</a:t>
            </a:r>
            <a:endParaRPr lang="it-IT" dirty="0"/>
          </a:p>
          <a:p>
            <a:pPr marL="285750" indent="-285750" algn="ctr">
              <a:buFontTx/>
              <a:buChar char="-"/>
            </a:pPr>
            <a:r>
              <a:rPr lang="it-IT" dirty="0" err="1"/>
              <a:t>President</a:t>
            </a:r>
            <a:endParaRPr lang="it-IT" dirty="0"/>
          </a:p>
          <a:p>
            <a:pPr marL="285750" indent="-285750" algn="ctr">
              <a:buFontTx/>
              <a:buChar char="-"/>
            </a:pPr>
            <a:r>
              <a:rPr lang="it-IT" dirty="0"/>
              <a:t>CEO</a:t>
            </a:r>
          </a:p>
          <a:p>
            <a:pPr marL="285750" indent="-285750" algn="ctr">
              <a:buFontTx/>
              <a:buChar char="-"/>
            </a:pPr>
            <a:r>
              <a:rPr lang="it-IT" dirty="0" err="1"/>
              <a:t>Table</a:t>
            </a:r>
            <a:r>
              <a:rPr lang="it-IT" dirty="0"/>
              <a:t> of </a:t>
            </a:r>
            <a:r>
              <a:rPr lang="it-IT" dirty="0" err="1"/>
              <a:t>contents</a:t>
            </a:r>
            <a:endParaRPr lang="it-IT" dirty="0"/>
          </a:p>
          <a:p>
            <a:pPr marL="285750" indent="-285750" algn="ctr">
              <a:buFontTx/>
              <a:buChar char="-"/>
            </a:pPr>
            <a:r>
              <a:rPr lang="it-IT" dirty="0"/>
              <a:t>(Preview)</a:t>
            </a:r>
          </a:p>
        </p:txBody>
      </p:sp>
      <p:sp>
        <p:nvSpPr>
          <p:cNvPr id="6" name="Ovale 5"/>
          <p:cNvSpPr/>
          <p:nvPr/>
        </p:nvSpPr>
        <p:spPr>
          <a:xfrm>
            <a:off x="3006436" y="3226405"/>
            <a:ext cx="3847687" cy="3568284"/>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a:p>
            <a:pPr algn="ctr"/>
            <a:endParaRPr lang="it-IT" dirty="0"/>
          </a:p>
          <a:p>
            <a:pPr algn="ctr"/>
            <a:endParaRPr lang="it-IT" dirty="0"/>
          </a:p>
          <a:p>
            <a:pPr algn="ctr"/>
            <a:r>
              <a:rPr lang="it-IT" sz="2000" b="1" i="1" dirty="0">
                <a:effectLst>
                  <a:outerShdw blurRad="38100" dist="38100" dir="2700000" algn="tl">
                    <a:srgbClr val="000000">
                      <a:alpha val="43137"/>
                    </a:srgbClr>
                  </a:outerShdw>
                </a:effectLst>
              </a:rPr>
              <a:t>Performance and </a:t>
            </a:r>
            <a:r>
              <a:rPr lang="it-IT" sz="2000" b="1" i="1" dirty="0" err="1">
                <a:effectLst>
                  <a:outerShdw blurRad="38100" dist="38100" dir="2700000" algn="tl">
                    <a:srgbClr val="000000">
                      <a:alpha val="43137"/>
                    </a:srgbClr>
                  </a:outerShdw>
                </a:effectLst>
              </a:rPr>
              <a:t>outlook</a:t>
            </a:r>
            <a:endParaRPr lang="it-IT" sz="2000" b="1" i="1" dirty="0">
              <a:effectLst>
                <a:outerShdw blurRad="38100" dist="38100" dir="2700000" algn="tl">
                  <a:srgbClr val="000000">
                    <a:alpha val="43137"/>
                  </a:srgbClr>
                </a:outerShdw>
              </a:effectLst>
            </a:endParaRPr>
          </a:p>
          <a:p>
            <a:pPr algn="ctr"/>
            <a:r>
              <a:rPr lang="it-IT" sz="1600" dirty="0" err="1"/>
              <a:t>Economic</a:t>
            </a:r>
            <a:r>
              <a:rPr lang="it-IT" sz="1600" dirty="0"/>
              <a:t>  performance…..</a:t>
            </a:r>
          </a:p>
          <a:p>
            <a:pPr algn="ctr"/>
            <a:r>
              <a:rPr lang="it-IT" sz="1600" dirty="0"/>
              <a:t>Social performance……</a:t>
            </a:r>
          </a:p>
          <a:p>
            <a:pPr algn="ctr"/>
            <a:r>
              <a:rPr lang="it-IT" sz="1600" dirty="0" err="1"/>
              <a:t>Environmental</a:t>
            </a:r>
            <a:r>
              <a:rPr lang="it-IT" sz="1600" dirty="0"/>
              <a:t> performance ….</a:t>
            </a:r>
          </a:p>
          <a:p>
            <a:pPr algn="ctr"/>
            <a:r>
              <a:rPr lang="it-IT" sz="1600" dirty="0"/>
              <a:t>Outlook </a:t>
            </a:r>
          </a:p>
          <a:p>
            <a:pPr algn="ctr"/>
            <a:r>
              <a:rPr lang="it-IT" sz="1600" dirty="0"/>
              <a:t>(</a:t>
            </a:r>
            <a:r>
              <a:rPr lang="it-IT" sz="1600" dirty="0" err="1"/>
              <a:t>improvement</a:t>
            </a:r>
            <a:r>
              <a:rPr lang="it-IT" sz="1600" dirty="0"/>
              <a:t> </a:t>
            </a:r>
            <a:r>
              <a:rPr lang="it-IT" sz="1600" dirty="0" err="1"/>
              <a:t>plans</a:t>
            </a:r>
            <a:r>
              <a:rPr lang="it-IT" sz="1600" dirty="0"/>
              <a:t>)</a:t>
            </a:r>
          </a:p>
        </p:txBody>
      </p:sp>
      <p:sp>
        <p:nvSpPr>
          <p:cNvPr id="7" name="Ovale 6"/>
          <p:cNvSpPr/>
          <p:nvPr/>
        </p:nvSpPr>
        <p:spPr>
          <a:xfrm>
            <a:off x="6854124" y="1424025"/>
            <a:ext cx="2282552" cy="254567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a:p>
            <a:pPr algn="ctr"/>
            <a:endParaRPr lang="it-IT" dirty="0"/>
          </a:p>
        </p:txBody>
      </p:sp>
      <p:sp>
        <p:nvSpPr>
          <p:cNvPr id="8" name="Ovale 7"/>
          <p:cNvSpPr/>
          <p:nvPr/>
        </p:nvSpPr>
        <p:spPr>
          <a:xfrm>
            <a:off x="2627077" y="1124744"/>
            <a:ext cx="4227047" cy="333642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a:effectLst>
                  <a:outerShdw blurRad="38100" dist="38100" dir="2700000" algn="tl">
                    <a:srgbClr val="000000">
                      <a:alpha val="43137"/>
                    </a:srgbClr>
                  </a:outerShdw>
                </a:effectLst>
              </a:rPr>
              <a:t>Corporate </a:t>
            </a:r>
            <a:r>
              <a:rPr lang="it-IT" sz="2000" b="1" i="1" dirty="0" err="1">
                <a:effectLst>
                  <a:outerShdw blurRad="38100" dist="38100" dir="2700000" algn="tl">
                    <a:srgbClr val="000000">
                      <a:alpha val="43137"/>
                    </a:srgbClr>
                  </a:outerShdw>
                </a:effectLst>
              </a:rPr>
              <a:t>identity</a:t>
            </a:r>
            <a:r>
              <a:rPr lang="it-IT" sz="2000" b="1" i="1" dirty="0">
                <a:effectLst>
                  <a:outerShdw blurRad="38100" dist="38100" dir="2700000" algn="tl">
                    <a:srgbClr val="000000">
                      <a:alpha val="43137"/>
                    </a:srgbClr>
                  </a:outerShdw>
                </a:effectLst>
              </a:rPr>
              <a:t> and corporate </a:t>
            </a:r>
            <a:r>
              <a:rPr lang="it-IT" sz="2000" b="1" i="1" dirty="0" err="1">
                <a:effectLst>
                  <a:outerShdw blurRad="38100" dist="38100" dir="2700000" algn="tl">
                    <a:srgbClr val="000000">
                      <a:alpha val="43137"/>
                    </a:srgbClr>
                  </a:outerShdw>
                </a:effectLst>
              </a:rPr>
              <a:t>governance</a:t>
            </a:r>
            <a:endParaRPr lang="it-IT" sz="2000" b="1" i="1" dirty="0">
              <a:effectLst>
                <a:outerShdw blurRad="38100" dist="38100" dir="2700000" algn="tl">
                  <a:srgbClr val="000000">
                    <a:alpha val="43137"/>
                  </a:srgbClr>
                </a:outerShdw>
              </a:effectLst>
            </a:endParaRPr>
          </a:p>
          <a:p>
            <a:pPr algn="ctr"/>
            <a:endParaRPr lang="it-IT" sz="2000" b="1" i="1" dirty="0">
              <a:effectLst>
                <a:outerShdw blurRad="38100" dist="38100" dir="2700000" algn="tl">
                  <a:srgbClr val="000000">
                    <a:alpha val="43137"/>
                  </a:srgbClr>
                </a:outerShdw>
              </a:effectLst>
            </a:endParaRPr>
          </a:p>
          <a:p>
            <a:pPr marL="285750" indent="-285750" algn="ctr">
              <a:buFontTx/>
              <a:buChar char="-"/>
            </a:pPr>
            <a:r>
              <a:rPr lang="it-IT" sz="1600" dirty="0" err="1"/>
              <a:t>History</a:t>
            </a:r>
            <a:endParaRPr lang="it-IT" sz="1600" dirty="0"/>
          </a:p>
          <a:p>
            <a:pPr marL="285750" indent="-285750" algn="ctr">
              <a:buFontTx/>
              <a:buChar char="-"/>
            </a:pPr>
            <a:r>
              <a:rPr lang="it-IT" sz="1600" dirty="0" err="1"/>
              <a:t>Context</a:t>
            </a:r>
            <a:endParaRPr lang="it-IT" sz="1600" dirty="0"/>
          </a:p>
          <a:p>
            <a:pPr marL="285750" indent="-285750" algn="ctr">
              <a:buFontTx/>
              <a:buChar char="-"/>
            </a:pPr>
            <a:r>
              <a:rPr lang="it-IT" sz="1600" dirty="0" err="1"/>
              <a:t>Strategies</a:t>
            </a:r>
            <a:endParaRPr lang="it-IT" sz="1600" dirty="0"/>
          </a:p>
          <a:p>
            <a:pPr marL="285750" indent="-285750" algn="ctr">
              <a:buFontTx/>
              <a:buChar char="-"/>
            </a:pPr>
            <a:r>
              <a:rPr lang="it-IT" sz="1600" dirty="0" err="1"/>
              <a:t>Projects</a:t>
            </a:r>
            <a:endParaRPr lang="it-IT" sz="1600" dirty="0"/>
          </a:p>
          <a:p>
            <a:pPr marL="285750" indent="-285750" algn="ctr">
              <a:buFontTx/>
              <a:buChar char="-"/>
            </a:pPr>
            <a:r>
              <a:rPr lang="it-IT" sz="1600" dirty="0" err="1"/>
              <a:t>Governance</a:t>
            </a:r>
            <a:endParaRPr lang="it-IT" sz="1600" dirty="0"/>
          </a:p>
          <a:p>
            <a:pPr marL="285750" indent="-285750" algn="ctr">
              <a:buFontTx/>
              <a:buChar char="-"/>
            </a:pPr>
            <a:r>
              <a:rPr lang="it-IT" sz="1600" dirty="0" err="1"/>
              <a:t>Stakeholders</a:t>
            </a:r>
            <a:endParaRPr lang="it-IT" sz="1600" dirty="0"/>
          </a:p>
          <a:p>
            <a:pPr marL="285750" indent="-285750" algn="ctr">
              <a:buFontTx/>
              <a:buChar char="-"/>
            </a:pPr>
            <a:r>
              <a:rPr lang="it-IT" sz="1600" dirty="0"/>
              <a:t>-----</a:t>
            </a:r>
          </a:p>
        </p:txBody>
      </p:sp>
      <p:sp>
        <p:nvSpPr>
          <p:cNvPr id="10" name="CasellaDiTesto 9"/>
          <p:cNvSpPr txBox="1"/>
          <p:nvPr/>
        </p:nvSpPr>
        <p:spPr>
          <a:xfrm>
            <a:off x="69488" y="395372"/>
            <a:ext cx="1777474" cy="584775"/>
          </a:xfrm>
          <a:prstGeom prst="rect">
            <a:avLst/>
          </a:prstGeom>
          <a:noFill/>
        </p:spPr>
        <p:txBody>
          <a:bodyPr wrap="none" rtlCol="0">
            <a:spAutoFit/>
          </a:bodyPr>
          <a:lstStyle/>
          <a:p>
            <a:r>
              <a:rPr lang="it-IT" sz="3200" dirty="0" err="1"/>
              <a:t>Preamble</a:t>
            </a:r>
            <a:endParaRPr lang="it-IT" sz="3200" dirty="0"/>
          </a:p>
        </p:txBody>
      </p:sp>
      <p:sp>
        <p:nvSpPr>
          <p:cNvPr id="11" name="CasellaDiTesto 10"/>
          <p:cNvSpPr txBox="1"/>
          <p:nvPr/>
        </p:nvSpPr>
        <p:spPr>
          <a:xfrm>
            <a:off x="6956469" y="539969"/>
            <a:ext cx="1690078" cy="584775"/>
          </a:xfrm>
          <a:prstGeom prst="rect">
            <a:avLst/>
          </a:prstGeom>
          <a:noFill/>
        </p:spPr>
        <p:txBody>
          <a:bodyPr wrap="none" rtlCol="0">
            <a:spAutoFit/>
          </a:bodyPr>
          <a:lstStyle/>
          <a:p>
            <a:r>
              <a:rPr lang="it-IT" sz="3200" dirty="0" err="1"/>
              <a:t>Corollary</a:t>
            </a:r>
            <a:endParaRPr lang="it-IT" sz="3200" dirty="0"/>
          </a:p>
        </p:txBody>
      </p:sp>
      <p:sp>
        <p:nvSpPr>
          <p:cNvPr id="12" name="CasellaDiTesto 11"/>
          <p:cNvSpPr txBox="1"/>
          <p:nvPr/>
        </p:nvSpPr>
        <p:spPr>
          <a:xfrm>
            <a:off x="3707904" y="441538"/>
            <a:ext cx="2301656" cy="1077218"/>
          </a:xfrm>
          <a:prstGeom prst="rect">
            <a:avLst/>
          </a:prstGeom>
          <a:noFill/>
        </p:spPr>
        <p:txBody>
          <a:bodyPr wrap="none" rtlCol="0">
            <a:spAutoFit/>
          </a:bodyPr>
          <a:lstStyle/>
          <a:p>
            <a:r>
              <a:rPr lang="it-IT" sz="3200" dirty="0" err="1"/>
              <a:t>Main</a:t>
            </a:r>
            <a:r>
              <a:rPr lang="it-IT" sz="3200" dirty="0"/>
              <a:t> report:</a:t>
            </a:r>
          </a:p>
          <a:p>
            <a:endParaRPr lang="it-IT" sz="3200" dirty="0"/>
          </a:p>
        </p:txBody>
      </p:sp>
      <p:sp>
        <p:nvSpPr>
          <p:cNvPr id="14" name="CasellaDiTesto 13"/>
          <p:cNvSpPr txBox="1"/>
          <p:nvPr/>
        </p:nvSpPr>
        <p:spPr>
          <a:xfrm>
            <a:off x="7308190" y="1969464"/>
            <a:ext cx="1476765" cy="369332"/>
          </a:xfrm>
          <a:prstGeom prst="rect">
            <a:avLst/>
          </a:prstGeom>
          <a:noFill/>
          <a:ln>
            <a:solidFill>
              <a:schemeClr val="bg1"/>
            </a:solidFill>
          </a:ln>
        </p:spPr>
        <p:txBody>
          <a:bodyPr wrap="square" rtlCol="0">
            <a:spAutoFit/>
          </a:bodyPr>
          <a:lstStyle/>
          <a:p>
            <a:r>
              <a:rPr lang="it-IT" dirty="0" err="1">
                <a:solidFill>
                  <a:schemeClr val="bg1"/>
                </a:solidFill>
              </a:rPr>
              <a:t>Methodology</a:t>
            </a:r>
            <a:endParaRPr lang="it-IT" dirty="0">
              <a:solidFill>
                <a:schemeClr val="bg1"/>
              </a:solidFill>
            </a:endParaRPr>
          </a:p>
        </p:txBody>
      </p:sp>
      <p:sp>
        <p:nvSpPr>
          <p:cNvPr id="15" name="Ovale 14"/>
          <p:cNvSpPr/>
          <p:nvPr/>
        </p:nvSpPr>
        <p:spPr>
          <a:xfrm>
            <a:off x="6956468" y="3869746"/>
            <a:ext cx="2180207" cy="2509591"/>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it-IT" dirty="0"/>
              <a:t>GRI /ABI </a:t>
            </a:r>
            <a:r>
              <a:rPr lang="it-IT" dirty="0" err="1"/>
              <a:t>guidelines</a:t>
            </a:r>
            <a:endParaRPr lang="it-IT" dirty="0"/>
          </a:p>
          <a:p>
            <a:pPr marL="285750" indent="-285750" algn="ctr">
              <a:buFontTx/>
              <a:buChar char="-"/>
            </a:pPr>
            <a:r>
              <a:rPr lang="it-IT" dirty="0" err="1"/>
              <a:t>Indicators</a:t>
            </a:r>
            <a:endParaRPr lang="it-IT" dirty="0"/>
          </a:p>
          <a:p>
            <a:pPr marL="285750" indent="-285750" algn="ctr">
              <a:buFontTx/>
              <a:buChar char="-"/>
            </a:pPr>
            <a:r>
              <a:rPr lang="it-IT" dirty="0" err="1"/>
              <a:t>Appendixes</a:t>
            </a:r>
            <a:r>
              <a:rPr lang="it-IT" dirty="0"/>
              <a:t> with </a:t>
            </a:r>
            <a:r>
              <a:rPr lang="it-IT" dirty="0" err="1"/>
              <a:t>key</a:t>
            </a:r>
            <a:r>
              <a:rPr lang="it-IT" dirty="0"/>
              <a:t> </a:t>
            </a:r>
            <a:r>
              <a:rPr lang="it-IT" dirty="0" err="1"/>
              <a:t>facts</a:t>
            </a:r>
            <a:endParaRPr lang="it-IT" dirty="0"/>
          </a:p>
          <a:p>
            <a:pPr marL="285750" indent="-285750" algn="ctr">
              <a:buFontTx/>
              <a:buChar char="-"/>
            </a:pPr>
            <a:r>
              <a:rPr lang="it-IT" dirty="0" err="1"/>
              <a:t>Glossary</a:t>
            </a:r>
            <a:endParaRPr lang="it-IT" dirty="0"/>
          </a:p>
          <a:p>
            <a:pPr marL="285750" indent="-285750" algn="ctr">
              <a:buFontTx/>
              <a:buChar char="-"/>
            </a:pPr>
            <a:r>
              <a:rPr lang="it-IT" dirty="0"/>
              <a:t>Feedback</a:t>
            </a:r>
          </a:p>
          <a:p>
            <a:pPr algn="ctr"/>
            <a:endParaRPr lang="it-IT" dirty="0"/>
          </a:p>
        </p:txBody>
      </p:sp>
      <p:sp>
        <p:nvSpPr>
          <p:cNvPr id="16" name="CasellaDiTesto 15"/>
          <p:cNvSpPr txBox="1"/>
          <p:nvPr/>
        </p:nvSpPr>
        <p:spPr>
          <a:xfrm>
            <a:off x="7312360" y="2540306"/>
            <a:ext cx="1476765" cy="923330"/>
          </a:xfrm>
          <a:prstGeom prst="rect">
            <a:avLst/>
          </a:prstGeom>
          <a:noFill/>
          <a:ln>
            <a:solidFill>
              <a:schemeClr val="bg1"/>
            </a:solidFill>
          </a:ln>
        </p:spPr>
        <p:txBody>
          <a:bodyPr wrap="square" rtlCol="0">
            <a:spAutoFit/>
          </a:bodyPr>
          <a:lstStyle/>
          <a:p>
            <a:r>
              <a:rPr lang="it-IT" dirty="0">
                <a:solidFill>
                  <a:schemeClr val="bg1"/>
                </a:solidFill>
              </a:rPr>
              <a:t>Auditors’ report/</a:t>
            </a:r>
            <a:r>
              <a:rPr lang="it-IT" dirty="0" err="1">
                <a:solidFill>
                  <a:schemeClr val="bg1"/>
                </a:solidFill>
              </a:rPr>
              <a:t>compliance</a:t>
            </a:r>
            <a:endParaRPr lang="it-IT" dirty="0">
              <a:solidFill>
                <a:schemeClr val="bg1"/>
              </a:solidFill>
            </a:endParaRPr>
          </a:p>
        </p:txBody>
      </p:sp>
      <p:sp>
        <p:nvSpPr>
          <p:cNvPr id="17" name="Ovale 16"/>
          <p:cNvSpPr/>
          <p:nvPr/>
        </p:nvSpPr>
        <p:spPr>
          <a:xfrm>
            <a:off x="784042" y="3189508"/>
            <a:ext cx="2535355" cy="254331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a:p>
            <a:pPr algn="ctr"/>
            <a:endParaRPr lang="it-IT" dirty="0"/>
          </a:p>
        </p:txBody>
      </p:sp>
      <p:sp>
        <p:nvSpPr>
          <p:cNvPr id="20" name="CasellaDiTesto 19"/>
          <p:cNvSpPr txBox="1"/>
          <p:nvPr/>
        </p:nvSpPr>
        <p:spPr>
          <a:xfrm>
            <a:off x="1313337" y="3688070"/>
            <a:ext cx="1476765" cy="646331"/>
          </a:xfrm>
          <a:prstGeom prst="rect">
            <a:avLst/>
          </a:prstGeom>
          <a:noFill/>
          <a:ln>
            <a:solidFill>
              <a:schemeClr val="bg1"/>
            </a:solidFill>
          </a:ln>
        </p:spPr>
        <p:txBody>
          <a:bodyPr wrap="square" rtlCol="0">
            <a:spAutoFit/>
          </a:bodyPr>
          <a:lstStyle/>
          <a:p>
            <a:r>
              <a:rPr lang="it-IT" dirty="0" err="1">
                <a:solidFill>
                  <a:schemeClr val="bg1"/>
                </a:solidFill>
              </a:rPr>
              <a:t>Methodology</a:t>
            </a:r>
            <a:r>
              <a:rPr lang="it-IT" dirty="0">
                <a:solidFill>
                  <a:schemeClr val="bg1"/>
                </a:solidFill>
              </a:rPr>
              <a:t> (</a:t>
            </a:r>
            <a:r>
              <a:rPr lang="it-IT" dirty="0" err="1">
                <a:solidFill>
                  <a:schemeClr val="bg1"/>
                </a:solidFill>
              </a:rPr>
              <a:t>preliminary</a:t>
            </a:r>
            <a:r>
              <a:rPr lang="it-IT" dirty="0">
                <a:solidFill>
                  <a:schemeClr val="bg1"/>
                </a:solidFill>
              </a:rPr>
              <a:t>)</a:t>
            </a:r>
          </a:p>
        </p:txBody>
      </p:sp>
      <p:sp>
        <p:nvSpPr>
          <p:cNvPr id="21" name="CasellaDiTesto 20"/>
          <p:cNvSpPr txBox="1"/>
          <p:nvPr/>
        </p:nvSpPr>
        <p:spPr>
          <a:xfrm>
            <a:off x="1313337" y="4461164"/>
            <a:ext cx="1476765" cy="923330"/>
          </a:xfrm>
          <a:prstGeom prst="rect">
            <a:avLst/>
          </a:prstGeom>
          <a:noFill/>
          <a:ln>
            <a:solidFill>
              <a:schemeClr val="bg1"/>
            </a:solidFill>
          </a:ln>
        </p:spPr>
        <p:txBody>
          <a:bodyPr wrap="square" rtlCol="0">
            <a:spAutoFit/>
          </a:bodyPr>
          <a:lstStyle/>
          <a:p>
            <a:r>
              <a:rPr lang="it-IT" dirty="0">
                <a:solidFill>
                  <a:schemeClr val="bg1"/>
                </a:solidFill>
              </a:rPr>
              <a:t>Auditors’ report /</a:t>
            </a:r>
            <a:r>
              <a:rPr lang="it-IT" dirty="0" err="1">
                <a:solidFill>
                  <a:schemeClr val="bg1"/>
                </a:solidFill>
              </a:rPr>
              <a:t>compliance</a:t>
            </a:r>
            <a:endParaRPr lang="it-IT" dirty="0">
              <a:solidFill>
                <a:schemeClr val="bg1"/>
              </a:solidFill>
            </a:endParaRPr>
          </a:p>
        </p:txBody>
      </p:sp>
    </p:spTree>
    <p:extLst>
      <p:ext uri="{BB962C8B-B14F-4D97-AF65-F5344CB8AC3E}">
        <p14:creationId xmlns:p14="http://schemas.microsoft.com/office/powerpoint/2010/main" val="5588397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err="1"/>
              <a:t>Main</a:t>
            </a:r>
            <a:r>
              <a:rPr lang="it-IT" dirty="0"/>
              <a:t> Report</a:t>
            </a:r>
          </a:p>
        </p:txBody>
      </p:sp>
      <p:sp>
        <p:nvSpPr>
          <p:cNvPr id="7" name="Segnaposto contenuto 6"/>
          <p:cNvSpPr>
            <a:spLocks noGrp="1"/>
          </p:cNvSpPr>
          <p:nvPr>
            <p:ph idx="1"/>
          </p:nvPr>
        </p:nvSpPr>
        <p:spPr>
          <a:xfrm>
            <a:off x="1440000" y="2410685"/>
            <a:ext cx="6830226" cy="3757109"/>
          </a:xfrm>
        </p:spPr>
        <p:txBody>
          <a:bodyPr>
            <a:noAutofit/>
          </a:bodyPr>
          <a:lstStyle/>
          <a:p>
            <a:pPr>
              <a:buFontTx/>
              <a:buChar char="-"/>
            </a:pPr>
            <a:r>
              <a:rPr lang="en-US" sz="2000" dirty="0"/>
              <a:t>largely inspired by the international </a:t>
            </a:r>
            <a:r>
              <a:rPr lang="en-US" sz="2000" dirty="0" smtClean="0"/>
              <a:t>guidelines(GRI-Index) </a:t>
            </a:r>
            <a:endParaRPr lang="en-US" sz="2000" dirty="0"/>
          </a:p>
          <a:p>
            <a:pPr lvl="1">
              <a:buFontTx/>
              <a:buChar char="-"/>
            </a:pPr>
            <a:r>
              <a:rPr lang="en-US" sz="2000" dirty="0">
                <a:latin typeface="Helvetica Neue"/>
              </a:rPr>
              <a:t>recursive structure based on </a:t>
            </a:r>
            <a:r>
              <a:rPr lang="en-US" sz="2000" dirty="0" smtClean="0">
                <a:latin typeface="Helvetica Neue"/>
              </a:rPr>
              <a:t>prescribed topics</a:t>
            </a:r>
            <a:endParaRPr lang="en-US" sz="2000" dirty="0">
              <a:latin typeface="Helvetica Neue"/>
            </a:endParaRPr>
          </a:p>
          <a:p>
            <a:pPr>
              <a:buFontTx/>
              <a:buChar char="-"/>
            </a:pPr>
            <a:r>
              <a:rPr lang="en-US" sz="2000" dirty="0" smtClean="0"/>
              <a:t>Usually divided </a:t>
            </a:r>
            <a:r>
              <a:rPr lang="en-US" sz="2000" dirty="0"/>
              <a:t>into two main sections: </a:t>
            </a:r>
          </a:p>
          <a:p>
            <a:pPr marL="971550" lvl="1" indent="-514350">
              <a:buFont typeface="+mj-lt"/>
              <a:buAutoNum type="arabicPeriod"/>
            </a:pPr>
            <a:r>
              <a:rPr lang="en-US" sz="2000" dirty="0">
                <a:latin typeface="Helvetica Neue"/>
              </a:rPr>
              <a:t>self-presentation (corporate identity/corporate governance/ CSR policy)</a:t>
            </a:r>
          </a:p>
          <a:p>
            <a:pPr marL="971550" lvl="1" indent="-514350">
              <a:buFont typeface="+mj-lt"/>
              <a:buAutoNum type="arabicPeriod"/>
            </a:pPr>
            <a:r>
              <a:rPr lang="en-US" sz="2000" dirty="0">
                <a:latin typeface="Helvetica Neue"/>
              </a:rPr>
              <a:t>reporting CSR performance and outlook in economic, social and environmental </a:t>
            </a:r>
            <a:r>
              <a:rPr lang="en-US" sz="2000" dirty="0" smtClean="0">
                <a:latin typeface="Helvetica Neue"/>
              </a:rPr>
              <a:t>terms</a:t>
            </a:r>
          </a:p>
          <a:p>
            <a:pPr marL="0" lvl="1" indent="0" algn="just">
              <a:buNone/>
            </a:pPr>
            <a:endParaRPr lang="it-IT" sz="2000" dirty="0" smtClean="0"/>
          </a:p>
          <a:p>
            <a:pPr marL="0" lvl="1" indent="0" algn="just">
              <a:buNone/>
            </a:pPr>
            <a:r>
              <a:rPr lang="it-IT" sz="2000" dirty="0" err="1" smtClean="0"/>
              <a:t>What</a:t>
            </a:r>
            <a:r>
              <a:rPr lang="it-IT" sz="2000" dirty="0" smtClean="0"/>
              <a:t> </a:t>
            </a:r>
            <a:r>
              <a:rPr lang="it-IT" sz="2000" dirty="0" err="1" smtClean="0"/>
              <a:t>characterizes</a:t>
            </a:r>
            <a:r>
              <a:rPr lang="it-IT" sz="2000" dirty="0" smtClean="0"/>
              <a:t> SP and PR?</a:t>
            </a:r>
          </a:p>
          <a:p>
            <a:r>
              <a:rPr lang="it-IT" sz="2000" dirty="0" err="1" smtClean="0"/>
              <a:t>Frequency</a:t>
            </a:r>
            <a:r>
              <a:rPr lang="it-IT" sz="2000" dirty="0" smtClean="0"/>
              <a:t> data : </a:t>
            </a:r>
            <a:r>
              <a:rPr lang="it-IT" sz="2000" dirty="0" err="1" smtClean="0"/>
              <a:t>Keywords</a:t>
            </a:r>
            <a:endParaRPr lang="it-IT" sz="2000" dirty="0"/>
          </a:p>
          <a:p>
            <a:pPr lvl="1">
              <a:buFont typeface="Arial" pitchFamily="34" charset="0"/>
              <a:buChar char="•"/>
            </a:pPr>
            <a:r>
              <a:rPr lang="it-IT" sz="2000" dirty="0"/>
              <a:t>IT corpus – SP vs </a:t>
            </a:r>
            <a:r>
              <a:rPr lang="it-IT" sz="2000" dirty="0" smtClean="0"/>
              <a:t>PR            EN </a:t>
            </a:r>
            <a:r>
              <a:rPr lang="it-IT" sz="2000" dirty="0"/>
              <a:t>corpus - SP vs PR</a:t>
            </a:r>
          </a:p>
          <a:p>
            <a:pPr marL="971550" lvl="1" indent="-514350">
              <a:buFont typeface="+mj-lt"/>
              <a:buAutoNum type="arabicPeriod"/>
            </a:pPr>
            <a:endParaRPr lang="en-US" sz="2000" dirty="0">
              <a:latin typeface="Helvetica Neue"/>
            </a:endParaRP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35</a:t>
            </a:fld>
            <a:endParaRPr lang="it-IT" dirty="0"/>
          </a:p>
        </p:txBody>
      </p:sp>
      <p:sp>
        <p:nvSpPr>
          <p:cNvPr id="8" name="Segnaposto testo 7"/>
          <p:cNvSpPr>
            <a:spLocks noGrp="1"/>
          </p:cNvSpPr>
          <p:nvPr>
            <p:ph type="body" sz="quarter" idx="13"/>
          </p:nvPr>
        </p:nvSpPr>
        <p:spPr/>
        <p:txBody>
          <a:bodyPr/>
          <a:lstStyle/>
          <a:p>
            <a:r>
              <a:rPr lang="it-IT" dirty="0" err="1"/>
              <a:t>sections</a:t>
            </a:r>
            <a:endParaRPr lang="it-IT" dirty="0"/>
          </a:p>
        </p:txBody>
      </p:sp>
    </p:spTree>
    <p:extLst>
      <p:ext uri="{BB962C8B-B14F-4D97-AF65-F5344CB8AC3E}">
        <p14:creationId xmlns:p14="http://schemas.microsoft.com/office/powerpoint/2010/main" val="15126464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8600"/>
            <a:ext cx="7171200" cy="514800"/>
          </a:xfrm>
        </p:spPr>
        <p:txBody>
          <a:bodyPr/>
          <a:lstStyle/>
          <a:p>
            <a:r>
              <a:rPr lang="it-IT" dirty="0"/>
              <a:t>IT</a:t>
            </a:r>
          </a:p>
        </p:txBody>
      </p:sp>
      <p:sp>
        <p:nvSpPr>
          <p:cNvPr id="6" name="Segnaposto contenuto 5"/>
          <p:cNvSpPr>
            <a:spLocks noGrp="1"/>
          </p:cNvSpPr>
          <p:nvPr>
            <p:ph idx="1"/>
          </p:nvPr>
        </p:nvSpPr>
        <p:spPr>
          <a:xfrm>
            <a:off x="1440000" y="1676400"/>
            <a:ext cx="6562800" cy="4995070"/>
          </a:xfrm>
        </p:spPr>
        <p:txBody>
          <a:bodyPr>
            <a:normAutofit fontScale="25000" lnSpcReduction="20000"/>
          </a:bodyPr>
          <a:lstStyle/>
          <a:p>
            <a:r>
              <a:rPr lang="it-IT" dirty="0"/>
              <a:t>N	Key word	</a:t>
            </a:r>
            <a:r>
              <a:rPr lang="it-IT" dirty="0" err="1"/>
              <a:t>Freq</a:t>
            </a:r>
            <a:r>
              <a:rPr lang="it-IT" dirty="0"/>
              <a:t>.		%	</a:t>
            </a:r>
            <a:r>
              <a:rPr lang="it-IT" dirty="0" err="1"/>
              <a:t>Texts</a:t>
            </a:r>
            <a:r>
              <a:rPr lang="it-IT" dirty="0"/>
              <a:t>	RC. </a:t>
            </a:r>
            <a:r>
              <a:rPr lang="it-IT" dirty="0" err="1"/>
              <a:t>Freq</a:t>
            </a:r>
            <a:r>
              <a:rPr lang="it-IT" dirty="0"/>
              <a:t>.	RC. 	%	</a:t>
            </a:r>
            <a:r>
              <a:rPr lang="it-IT" dirty="0" err="1"/>
              <a:t>Keyness</a:t>
            </a:r>
            <a:r>
              <a:rPr lang="it-IT" dirty="0"/>
              <a:t>	P</a:t>
            </a:r>
          </a:p>
          <a:p>
            <a:r>
              <a:rPr lang="it-IT" dirty="0"/>
              <a:t>1	CONSIGLIO		902	0,31	29	188	0,02	1.780,33	0,0000000000</a:t>
            </a:r>
          </a:p>
          <a:p>
            <a:r>
              <a:rPr lang="it-IT" dirty="0"/>
              <a:t>3	CONTROLLO		595	0,20	29	288	0,03	803,85	0,0000000000</a:t>
            </a:r>
          </a:p>
          <a:p>
            <a:r>
              <a:rPr lang="it-IT" dirty="0"/>
              <a:t>4	COMITATO		528	0,18	29	231	0,02	757,43	0,0000000000</a:t>
            </a:r>
          </a:p>
          <a:p>
            <a:r>
              <a:rPr lang="it-IT" dirty="0"/>
              <a:t>5	SORVEGLIANZA		364	0,12	15	71		732,87	0,0000000000</a:t>
            </a:r>
          </a:p>
          <a:p>
            <a:r>
              <a:rPr lang="it-IT" dirty="0"/>
              <a:t>6	PRESIDENTE		390	0,13	25	94		732,66	0,0000000000</a:t>
            </a:r>
          </a:p>
          <a:p>
            <a:r>
              <a:rPr lang="it-IT" dirty="0"/>
              <a:t>7	GOVERNANCE		342	0,12	30	85		635,41	0,0000000000</a:t>
            </a:r>
          </a:p>
          <a:p>
            <a:r>
              <a:rPr lang="it-IT" dirty="0">
                <a:solidFill>
                  <a:srgbClr val="FF0000"/>
                </a:solidFill>
              </a:rPr>
              <a:t>8	STAKEHOLDER		521	0,18	28	336	0,03	575,26	0,0000000000</a:t>
            </a:r>
          </a:p>
          <a:p>
            <a:r>
              <a:rPr lang="it-IT" dirty="0"/>
              <a:t>9	CONSIGLIERE		258	0,09	15	69		466,33	0,0000000000</a:t>
            </a:r>
          </a:p>
          <a:p>
            <a:r>
              <a:rPr lang="it-IT" dirty="0"/>
              <a:t>10	DIREZIONE		410	0,14	29	283	0,03	428,09	0,0000000000</a:t>
            </a:r>
          </a:p>
          <a:p>
            <a:r>
              <a:rPr lang="it-IT" dirty="0"/>
              <a:t>11	</a:t>
            </a:r>
            <a:r>
              <a:rPr lang="it-IT" dirty="0">
                <a:effectLst>
                  <a:outerShdw blurRad="38100" dist="38100" dir="2700000" algn="tl">
                    <a:srgbClr val="000000">
                      <a:alpha val="43137"/>
                    </a:srgbClr>
                  </a:outerShdw>
                </a:effectLst>
              </a:rPr>
              <a:t>RISCHI			571	0,20	30	553	0,06	425,01	0,0000000000</a:t>
            </a:r>
          </a:p>
          <a:p>
            <a:r>
              <a:rPr lang="it-IT" dirty="0"/>
              <a:t>12	DELEGATO		225	0,08	27	61		404,53	0,0000000000</a:t>
            </a:r>
          </a:p>
          <a:p>
            <a:r>
              <a:rPr lang="it-IT" dirty="0"/>
              <a:t>13	AMMINISTRAZIONE	362	0,12	29	231	0,02	402,96	0,0000000000</a:t>
            </a:r>
          </a:p>
          <a:p>
            <a:r>
              <a:rPr lang="it-IT" dirty="0"/>
              <a:t>14	FUNZIONI		315	0,11	30	189	0,02	367,57	0,0000000000</a:t>
            </a:r>
          </a:p>
          <a:p>
            <a:r>
              <a:rPr lang="it-IT" dirty="0"/>
              <a:t>15	CONSIGLIERI		151	0,05	17	13		365,27	0,0000000000</a:t>
            </a:r>
          </a:p>
          <a:p>
            <a:r>
              <a:rPr lang="it-IT" dirty="0"/>
              <a:t>16	AMMINISTRATORE	185	0,06	20	44		349,10	0,0000000000</a:t>
            </a:r>
          </a:p>
          <a:p>
            <a:pPr marL="514350" indent="-514350">
              <a:buAutoNum type="arabicPlain" startAt="18"/>
            </a:pPr>
            <a:r>
              <a:rPr lang="it-IT" dirty="0">
                <a:effectLst>
                  <a:outerShdw blurRad="38100" dist="38100" dir="2700000" algn="tl">
                    <a:srgbClr val="000000">
                      <a:alpha val="43137"/>
                    </a:srgbClr>
                  </a:outerShdw>
                </a:effectLst>
              </a:rPr>
              <a:t>CONTROLLI		228	0,08	26	105	0,01	317,31	0,0000000000</a:t>
            </a:r>
          </a:p>
          <a:p>
            <a:pPr marL="514350" indent="-514350"/>
            <a:r>
              <a:rPr lang="it-IT" dirty="0">
                <a:solidFill>
                  <a:schemeClr val="tx1"/>
                </a:solidFill>
                <a:effectLst>
                  <a:outerShdw blurRad="38100" dist="38100" dir="2700000" algn="tl">
                    <a:srgbClr val="000000">
                      <a:alpha val="43137"/>
                    </a:srgbClr>
                  </a:outerShdw>
                </a:effectLst>
              </a:rPr>
              <a:t>20</a:t>
            </a:r>
            <a:r>
              <a:rPr lang="it-IT" dirty="0">
                <a:solidFill>
                  <a:schemeClr val="accent1"/>
                </a:solidFill>
                <a:effectLst>
                  <a:outerShdw blurRad="38100" dist="38100" dir="2700000" algn="tl">
                    <a:srgbClr val="000000">
                      <a:alpha val="43137"/>
                    </a:srgbClr>
                  </a:outerShdw>
                </a:effectLst>
              </a:rPr>
              <a:t>	CODICE			342	0,12	29	279	0,03	306,36	0,0000000000</a:t>
            </a:r>
          </a:p>
          <a:p>
            <a:r>
              <a:rPr lang="it-IT" dirty="0">
                <a:solidFill>
                  <a:schemeClr val="accent1"/>
                </a:solidFill>
              </a:rPr>
              <a:t>2</a:t>
            </a:r>
            <a:r>
              <a:rPr lang="it-IT" dirty="0"/>
              <a:t>1	GESTIONE		1.080	0,37	30	1.851	0,19	304,51	0,0000000000</a:t>
            </a:r>
          </a:p>
          <a:p>
            <a:r>
              <a:rPr lang="it-IT" dirty="0"/>
              <a:t>22	GOVERNO		230	0,08	28	115	0,01	304,30	0,0000000000</a:t>
            </a:r>
          </a:p>
          <a:p>
            <a:r>
              <a:rPr lang="it-IT" dirty="0"/>
              <a:t>23</a:t>
            </a:r>
            <a:r>
              <a:rPr lang="it-IT" dirty="0">
                <a:solidFill>
                  <a:schemeClr val="tx1"/>
                </a:solidFill>
                <a:effectLst>
                  <a:outerShdw blurRad="38100" dist="38100" dir="2700000" algn="tl">
                    <a:srgbClr val="000000">
                      <a:alpha val="43137"/>
                    </a:srgbClr>
                  </a:outerShdw>
                </a:effectLst>
              </a:rPr>
              <a:t>	</a:t>
            </a:r>
            <a:r>
              <a:rPr lang="it-IT" dirty="0">
                <a:solidFill>
                  <a:schemeClr val="accent1"/>
                </a:solidFill>
                <a:effectLst>
                  <a:outerShdw blurRad="38100" dist="38100" dir="2700000" algn="tl">
                    <a:srgbClr val="000000">
                      <a:alpha val="43137"/>
                    </a:srgbClr>
                  </a:outerShdw>
                </a:effectLst>
              </a:rPr>
              <a:t>COMPLIANCE		215	0,07	25	104	0,01	290,42	0,0000000000</a:t>
            </a:r>
          </a:p>
          <a:p>
            <a:r>
              <a:rPr lang="it-IT" dirty="0"/>
              <a:t>24	DIRETTORE		158	0,05	27	41		288,84	0,0000000000</a:t>
            </a:r>
          </a:p>
          <a:p>
            <a:r>
              <a:rPr lang="it-IT" dirty="0"/>
              <a:t>25	CARICA			117	0,04	20	9		288,01	0,0000000000</a:t>
            </a:r>
          </a:p>
          <a:p>
            <a:r>
              <a:rPr lang="it-IT" dirty="0"/>
              <a:t>26	MLD			111	0,04	4	8		275,84	0,0000000000</a:t>
            </a:r>
          </a:p>
          <a:p>
            <a:r>
              <a:rPr lang="it-IT" dirty="0"/>
              <a:t>27	STATUTO		146	0,05	21	36		271,97	0,0000000000</a:t>
            </a:r>
          </a:p>
          <a:p>
            <a:r>
              <a:rPr lang="it-IT" dirty="0"/>
              <a:t>28	SOCIETÀ			491	0,17	20	597	0,06	269,22	0,0000000000</a:t>
            </a:r>
          </a:p>
          <a:p>
            <a:r>
              <a:rPr lang="it-IT" dirty="0"/>
              <a:t>29	IDENTIT			115	0,04	7	13		264,85	0,0000000000</a:t>
            </a:r>
          </a:p>
          <a:p>
            <a:pPr marL="514350" indent="-514350">
              <a:buAutoNum type="arabicPlain" startAt="30"/>
            </a:pPr>
            <a:r>
              <a:rPr lang="it-IT" dirty="0"/>
              <a:t>VICE			128	0,04	20	24		260,69	0,0000000000</a:t>
            </a:r>
          </a:p>
          <a:p>
            <a:pPr marL="514350" indent="-514350">
              <a:buAutoNum type="arabicPlain" startAt="30"/>
            </a:pPr>
            <a:r>
              <a:rPr lang="it-IT" dirty="0">
                <a:effectLst>
                  <a:outerShdw blurRad="38100" dist="38100" dir="2700000" algn="tl">
                    <a:srgbClr val="000000">
                      <a:alpha val="43137"/>
                    </a:srgbClr>
                  </a:outerShdw>
                </a:effectLst>
              </a:rPr>
              <a:t>AUDIT			139	0,05	21	44		234,38	0,0000000000</a:t>
            </a:r>
          </a:p>
          <a:p>
            <a:r>
              <a:rPr lang="it-IT" dirty="0"/>
              <a:t>34	</a:t>
            </a:r>
            <a:r>
              <a:rPr lang="it-IT" b="1" dirty="0">
                <a:solidFill>
                  <a:schemeClr val="accent1"/>
                </a:solidFill>
                <a:effectLst>
                  <a:outerShdw blurRad="38100" dist="38100" dir="2700000" algn="tl">
                    <a:srgbClr val="000000">
                      <a:alpha val="43137"/>
                    </a:srgbClr>
                  </a:outerShdw>
                </a:effectLst>
              </a:rPr>
              <a:t>CSR			237	0,08	19	178	0,02	229,67	0,0000000000</a:t>
            </a:r>
          </a:p>
          <a:p>
            <a:r>
              <a:rPr lang="it-IT" b="1" dirty="0">
                <a:effectLst>
                  <a:outerShdw blurRad="38100" dist="38100" dir="2700000" algn="tl">
                    <a:srgbClr val="000000">
                      <a:alpha val="43137"/>
                    </a:srgbClr>
                  </a:outerShdw>
                </a:effectLst>
              </a:rPr>
              <a:t>35	</a:t>
            </a:r>
            <a:r>
              <a:rPr lang="it-IT" b="1" dirty="0">
                <a:solidFill>
                  <a:schemeClr val="accent1"/>
                </a:solidFill>
                <a:effectLst>
                  <a:outerShdw blurRad="38100" dist="38100" dir="2700000" algn="tl">
                    <a:srgbClr val="000000">
                      <a:alpha val="43137"/>
                    </a:srgbClr>
                  </a:outerShdw>
                </a:effectLst>
              </a:rPr>
              <a:t>PIENA			165	0,06	21	79		224,28	0,0000000000</a:t>
            </a:r>
          </a:p>
          <a:p>
            <a:r>
              <a:rPr lang="it-IT" b="1" dirty="0">
                <a:effectLst>
                  <a:outerShdw blurRad="38100" dist="38100" dir="2700000" algn="tl">
                    <a:srgbClr val="000000">
                      <a:alpha val="43137"/>
                    </a:srgbClr>
                  </a:outerShdw>
                </a:effectLst>
              </a:rPr>
              <a:t>36	</a:t>
            </a:r>
            <a:r>
              <a:rPr lang="it-IT" b="1" dirty="0">
                <a:solidFill>
                  <a:schemeClr val="accent1"/>
                </a:solidFill>
                <a:effectLst>
                  <a:outerShdw blurRad="38100" dist="38100" dir="2700000" algn="tl">
                    <a:srgbClr val="000000">
                      <a:alpha val="43137"/>
                    </a:srgbClr>
                  </a:outerShdw>
                </a:effectLst>
              </a:rPr>
              <a:t>REPUTAZIONE		150	0,05	21	69		208,88	0,0000000000</a:t>
            </a:r>
          </a:p>
          <a:p>
            <a:r>
              <a:rPr lang="it-IT" b="1" dirty="0">
                <a:effectLst>
                  <a:outerShdw blurRad="38100" dist="38100" dir="2700000" algn="tl">
                    <a:srgbClr val="000000">
                      <a:alpha val="43137"/>
                    </a:srgbClr>
                  </a:outerShdw>
                </a:effectLst>
              </a:rPr>
              <a:t>37	</a:t>
            </a:r>
            <a:r>
              <a:rPr lang="it-IT" b="1" dirty="0">
                <a:solidFill>
                  <a:schemeClr val="accent1"/>
                </a:solidFill>
                <a:effectLst>
                  <a:outerShdw blurRad="38100" dist="38100" dir="2700000" algn="tl">
                    <a:srgbClr val="000000">
                      <a:alpha val="43137"/>
                    </a:srgbClr>
                  </a:outerShdw>
                </a:effectLst>
              </a:rPr>
              <a:t>PRIMARIO		126	0,04	10	43		205,35	0,0000000000</a:t>
            </a:r>
          </a:p>
          <a:p>
            <a:r>
              <a:rPr lang="it-IT" b="1" dirty="0">
                <a:effectLst>
                  <a:outerShdw blurRad="38100" dist="38100" dir="2700000" algn="tl">
                    <a:srgbClr val="000000">
                      <a:alpha val="43137"/>
                    </a:srgbClr>
                  </a:outerShdw>
                </a:effectLst>
              </a:rPr>
              <a:t>38	</a:t>
            </a:r>
            <a:r>
              <a:rPr lang="it-IT" b="1" dirty="0">
                <a:solidFill>
                  <a:schemeClr val="accent1"/>
                </a:solidFill>
                <a:effectLst>
                  <a:outerShdw blurRad="38100" dist="38100" dir="2700000" algn="tl">
                    <a:srgbClr val="000000">
                      <a:alpha val="43137"/>
                    </a:srgbClr>
                  </a:outerShdw>
                </a:effectLst>
              </a:rPr>
              <a:t>RESPONSABILITÀ		299	0,10	20	341	0,03	180,06	0,0000000000</a:t>
            </a:r>
          </a:p>
          <a:p>
            <a:r>
              <a:rPr lang="it-IT" dirty="0"/>
              <a:t>40	ASSEMBLEA		128	0,04	22	60		176,24	0,0000000000</a:t>
            </a:r>
          </a:p>
          <a:p>
            <a:r>
              <a:rPr lang="it-IT" dirty="0"/>
              <a:t>41	COLLEGIO		103	0,04	20	32		175,09	0,0000000000</a:t>
            </a:r>
          </a:p>
          <a:p>
            <a:r>
              <a:rPr lang="it-IT" dirty="0"/>
              <a:t>42	FUNZIONE		256	0,09	27	267	0,03	173,86	0,0000000000</a:t>
            </a:r>
          </a:p>
          <a:p>
            <a:r>
              <a:rPr lang="it-IT" dirty="0"/>
              <a:t>43</a:t>
            </a:r>
            <a:r>
              <a:rPr lang="it-IT" b="1" dirty="0">
                <a:solidFill>
                  <a:schemeClr val="accent1"/>
                </a:solidFill>
                <a:effectLst>
                  <a:outerShdw blurRad="38100" dist="38100" dir="2700000" algn="tl">
                    <a:srgbClr val="000000">
                      <a:alpha val="43137"/>
                    </a:srgbClr>
                  </a:outerShdw>
                </a:effectLst>
              </a:rPr>
              <a:t>	PRINCIPI			307	0,11	29	373	0,04	168,46	0,0000000000</a:t>
            </a:r>
          </a:p>
          <a:p>
            <a:r>
              <a:rPr lang="it-IT" dirty="0"/>
              <a:t>44	GENERALE		261	0,09	29	291	0,03	162,22	0,0000000000</a:t>
            </a:r>
          </a:p>
          <a:p>
            <a:r>
              <a:rPr lang="it-IT" dirty="0"/>
              <a:t>46	</a:t>
            </a:r>
            <a:r>
              <a:rPr lang="it-IT" dirty="0">
                <a:solidFill>
                  <a:srgbClr val="FF0000"/>
                </a:solidFill>
              </a:rPr>
              <a:t>SOCI			226	0,08	23	231	0,02	157,45	0,0000000000</a:t>
            </a:r>
          </a:p>
          <a:p>
            <a:r>
              <a:rPr lang="it-IT" dirty="0"/>
              <a:t>47	</a:t>
            </a:r>
            <a:r>
              <a:rPr lang="it-IT" b="1" dirty="0">
                <a:solidFill>
                  <a:schemeClr val="accent1"/>
                </a:solidFill>
                <a:effectLst>
                  <a:outerShdw blurRad="38100" dist="38100" dir="2700000" algn="tl">
                    <a:srgbClr val="000000">
                      <a:alpha val="43137"/>
                    </a:srgbClr>
                  </a:outerShdw>
                </a:effectLst>
              </a:rPr>
              <a:t>BILANCIO		488	0,17	29	795	0,08	155,05	0,0000000000</a:t>
            </a: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36</a:t>
            </a:fld>
            <a:endParaRPr lang="it-IT" dirty="0"/>
          </a:p>
        </p:txBody>
      </p:sp>
      <p:sp>
        <p:nvSpPr>
          <p:cNvPr id="7" name="Segnaposto testo 6"/>
          <p:cNvSpPr>
            <a:spLocks noGrp="1"/>
          </p:cNvSpPr>
          <p:nvPr>
            <p:ph type="body" sz="quarter" idx="13"/>
          </p:nvPr>
        </p:nvSpPr>
        <p:spPr>
          <a:xfrm>
            <a:off x="1440000" y="399600"/>
            <a:ext cx="7171200" cy="327600"/>
          </a:xfrm>
        </p:spPr>
        <p:txBody>
          <a:bodyPr/>
          <a:lstStyle/>
          <a:p>
            <a:r>
              <a:rPr lang="it-IT" sz="2000" dirty="0"/>
              <a:t>SP </a:t>
            </a:r>
          </a:p>
          <a:p>
            <a:r>
              <a:rPr lang="it-IT" sz="2000" dirty="0">
                <a:sym typeface="Wingdings" pitchFamily="2" charset="2"/>
              </a:rPr>
              <a:t> </a:t>
            </a:r>
            <a:r>
              <a:rPr lang="it-IT" sz="2000" dirty="0" err="1">
                <a:sym typeface="Wingdings" pitchFamily="2" charset="2"/>
              </a:rPr>
              <a:t>lexis</a:t>
            </a:r>
            <a:r>
              <a:rPr lang="it-IT" sz="2000" dirty="0">
                <a:sym typeface="Wingdings" pitchFamily="2" charset="2"/>
              </a:rPr>
              <a:t> </a:t>
            </a:r>
            <a:r>
              <a:rPr lang="it-IT" sz="2000" dirty="0" err="1">
                <a:sym typeface="Wingdings" pitchFamily="2" charset="2"/>
              </a:rPr>
              <a:t>of</a:t>
            </a:r>
            <a:r>
              <a:rPr lang="it-IT" sz="2000" dirty="0">
                <a:sym typeface="Wingdings" pitchFamily="2" charset="2"/>
              </a:rPr>
              <a:t> </a:t>
            </a:r>
            <a:r>
              <a:rPr lang="it-IT" sz="2000" b="1" dirty="0">
                <a:effectLst>
                  <a:outerShdw blurRad="38100" dist="38100" dir="2700000" algn="tl">
                    <a:srgbClr val="000000">
                      <a:alpha val="43137"/>
                    </a:srgbClr>
                  </a:outerShdw>
                </a:effectLst>
                <a:sym typeface="Wingdings" pitchFamily="2" charset="2"/>
              </a:rPr>
              <a:t>corporate </a:t>
            </a:r>
            <a:r>
              <a:rPr lang="it-IT" sz="2000" b="1" dirty="0" err="1">
                <a:effectLst>
                  <a:outerShdw blurRad="38100" dist="38100" dir="2700000" algn="tl">
                    <a:srgbClr val="000000">
                      <a:alpha val="43137"/>
                    </a:srgbClr>
                  </a:outerShdw>
                </a:effectLst>
                <a:sym typeface="Wingdings" pitchFamily="2" charset="2"/>
              </a:rPr>
              <a:t>governance</a:t>
            </a:r>
            <a:r>
              <a:rPr lang="it-IT" sz="2000" b="1" dirty="0">
                <a:effectLst>
                  <a:outerShdw blurRad="38100" dist="38100" dir="2700000" algn="tl">
                    <a:srgbClr val="000000">
                      <a:alpha val="43137"/>
                    </a:srgbClr>
                  </a:outerShdw>
                </a:effectLst>
                <a:sym typeface="Wingdings" pitchFamily="2" charset="2"/>
              </a:rPr>
              <a:t> </a:t>
            </a:r>
          </a:p>
          <a:p>
            <a:r>
              <a:rPr lang="it-IT" sz="2000" dirty="0">
                <a:sym typeface="Wingdings" pitchFamily="2" charset="2"/>
              </a:rPr>
              <a:t>+</a:t>
            </a:r>
            <a:r>
              <a:rPr lang="it-IT" sz="2000" dirty="0">
                <a:solidFill>
                  <a:srgbClr val="FF0000"/>
                </a:solidFill>
                <a:sym typeface="Wingdings" pitchFamily="2" charset="2"/>
              </a:rPr>
              <a:t> </a:t>
            </a:r>
            <a:r>
              <a:rPr lang="it-IT" sz="2000" dirty="0" err="1">
                <a:solidFill>
                  <a:srgbClr val="FF0000"/>
                </a:solidFill>
                <a:sym typeface="Wingdings" pitchFamily="2" charset="2"/>
              </a:rPr>
              <a:t>stakeholders</a:t>
            </a:r>
            <a:r>
              <a:rPr lang="it-IT" sz="2000" dirty="0">
                <a:solidFill>
                  <a:srgbClr val="FF0000"/>
                </a:solidFill>
                <a:sym typeface="Wingdings" pitchFamily="2" charset="2"/>
              </a:rPr>
              <a:t> </a:t>
            </a:r>
            <a:r>
              <a:rPr lang="it-IT" sz="2000" dirty="0">
                <a:solidFill>
                  <a:schemeClr val="tx2"/>
                </a:solidFill>
                <a:sym typeface="Wingdings" pitchFamily="2" charset="2"/>
              </a:rPr>
              <a:t>+ </a:t>
            </a:r>
            <a:r>
              <a:rPr lang="it-IT" sz="2000" dirty="0" err="1">
                <a:solidFill>
                  <a:schemeClr val="accent1"/>
                </a:solidFill>
                <a:sym typeface="Wingdings" pitchFamily="2" charset="2"/>
              </a:rPr>
              <a:t>identity</a:t>
            </a:r>
            <a:r>
              <a:rPr lang="it-IT" sz="2000" dirty="0">
                <a:solidFill>
                  <a:schemeClr val="accent1"/>
                </a:solidFill>
                <a:sym typeface="Wingdings" pitchFamily="2" charset="2"/>
              </a:rPr>
              <a:t>/</a:t>
            </a:r>
            <a:r>
              <a:rPr lang="it-IT" sz="2000" dirty="0" err="1">
                <a:solidFill>
                  <a:schemeClr val="accent1"/>
                </a:solidFill>
                <a:sym typeface="Wingdings" pitchFamily="2" charset="2"/>
              </a:rPr>
              <a:t>mission</a:t>
            </a:r>
            <a:r>
              <a:rPr lang="it-IT" sz="2000" dirty="0">
                <a:solidFill>
                  <a:schemeClr val="accent1"/>
                </a:solidFill>
                <a:sym typeface="Wingdings" pitchFamily="2" charset="2"/>
              </a:rPr>
              <a:t>/vision/CSR </a:t>
            </a:r>
          </a:p>
        </p:txBody>
      </p:sp>
      <p:sp>
        <p:nvSpPr>
          <p:cNvPr id="8" name="CasellaDiTesto 7"/>
          <p:cNvSpPr txBox="1"/>
          <p:nvPr/>
        </p:nvSpPr>
        <p:spPr>
          <a:xfrm>
            <a:off x="7612065" y="2078182"/>
            <a:ext cx="1441420" cy="1200329"/>
          </a:xfrm>
          <a:prstGeom prst="rect">
            <a:avLst/>
          </a:prstGeom>
          <a:noFill/>
          <a:ln w="57150">
            <a:solidFill>
              <a:srgbClr val="FF0000"/>
            </a:solidFill>
          </a:ln>
        </p:spPr>
        <p:txBody>
          <a:bodyPr wrap="none" rtlCol="0">
            <a:spAutoFit/>
          </a:bodyPr>
          <a:lstStyle/>
          <a:p>
            <a:r>
              <a:rPr lang="it-IT" dirty="0">
                <a:solidFill>
                  <a:schemeClr val="tx1">
                    <a:lumMod val="50000"/>
                    <a:lumOff val="50000"/>
                  </a:schemeClr>
                </a:solidFill>
                <a:effectLst>
                  <a:outerShdw blurRad="38100" dist="38100" dir="2700000" algn="tl">
                    <a:srgbClr val="000000">
                      <a:alpha val="43137"/>
                    </a:srgbClr>
                  </a:outerShdw>
                </a:effectLst>
                <a:latin typeface="Helvetica Neue"/>
              </a:rPr>
              <a:t>Corporate </a:t>
            </a:r>
          </a:p>
          <a:p>
            <a:r>
              <a:rPr lang="it-IT" dirty="0" err="1">
                <a:solidFill>
                  <a:schemeClr val="tx1">
                    <a:lumMod val="50000"/>
                    <a:lumOff val="50000"/>
                  </a:schemeClr>
                </a:solidFill>
                <a:effectLst>
                  <a:outerShdw blurRad="38100" dist="38100" dir="2700000" algn="tl">
                    <a:srgbClr val="000000">
                      <a:alpha val="43137"/>
                    </a:srgbClr>
                  </a:outerShdw>
                </a:effectLst>
                <a:latin typeface="Helvetica Neue"/>
              </a:rPr>
              <a:t>Governance</a:t>
            </a:r>
            <a:endParaRPr lang="it-IT" dirty="0">
              <a:solidFill>
                <a:schemeClr val="tx1">
                  <a:lumMod val="50000"/>
                  <a:lumOff val="50000"/>
                </a:schemeClr>
              </a:solidFill>
              <a:effectLst>
                <a:outerShdw blurRad="38100" dist="38100" dir="2700000" algn="tl">
                  <a:srgbClr val="000000">
                    <a:alpha val="43137"/>
                  </a:srgbClr>
                </a:outerShdw>
              </a:effectLst>
              <a:latin typeface="Helvetica Neue"/>
            </a:endParaRPr>
          </a:p>
          <a:p>
            <a:r>
              <a:rPr lang="it-IT" dirty="0" err="1">
                <a:solidFill>
                  <a:schemeClr val="tx1">
                    <a:lumMod val="50000"/>
                    <a:lumOff val="50000"/>
                  </a:schemeClr>
                </a:solidFill>
                <a:effectLst>
                  <a:outerShdw blurRad="38100" dist="38100" dir="2700000" algn="tl">
                    <a:srgbClr val="000000">
                      <a:alpha val="43137"/>
                    </a:srgbClr>
                  </a:outerShdw>
                </a:effectLst>
                <a:latin typeface="Helvetica Neue"/>
              </a:rPr>
              <a:t>Is</a:t>
            </a:r>
            <a:r>
              <a:rPr lang="it-IT" dirty="0">
                <a:solidFill>
                  <a:schemeClr val="tx1">
                    <a:lumMod val="50000"/>
                    <a:lumOff val="50000"/>
                  </a:schemeClr>
                </a:solidFill>
                <a:effectLst>
                  <a:outerShdw blurRad="38100" dist="38100" dir="2700000" algn="tl">
                    <a:srgbClr val="000000">
                      <a:alpha val="43137"/>
                    </a:srgbClr>
                  </a:outerShdw>
                </a:effectLst>
                <a:latin typeface="Helvetica Neue"/>
              </a:rPr>
              <a:t> </a:t>
            </a:r>
            <a:r>
              <a:rPr lang="it-IT" dirty="0" err="1">
                <a:solidFill>
                  <a:schemeClr val="tx1">
                    <a:lumMod val="50000"/>
                    <a:lumOff val="50000"/>
                  </a:schemeClr>
                </a:solidFill>
                <a:effectLst>
                  <a:outerShdw blurRad="38100" dist="38100" dir="2700000" algn="tl">
                    <a:srgbClr val="000000">
                      <a:alpha val="43137"/>
                    </a:srgbClr>
                  </a:outerShdw>
                </a:effectLst>
                <a:latin typeface="Helvetica Neue"/>
              </a:rPr>
              <a:t>dominant</a:t>
            </a:r>
            <a:endParaRPr lang="it-IT" dirty="0">
              <a:solidFill>
                <a:schemeClr val="tx1">
                  <a:lumMod val="50000"/>
                  <a:lumOff val="50000"/>
                </a:schemeClr>
              </a:solidFill>
              <a:effectLst>
                <a:outerShdw blurRad="38100" dist="38100" dir="2700000" algn="tl">
                  <a:srgbClr val="000000">
                    <a:alpha val="43137"/>
                  </a:srgbClr>
                </a:outerShdw>
              </a:effectLst>
              <a:latin typeface="Helvetica Neue"/>
            </a:endParaRPr>
          </a:p>
          <a:p>
            <a:r>
              <a:rPr lang="it-IT" dirty="0">
                <a:solidFill>
                  <a:schemeClr val="tx1">
                    <a:lumMod val="50000"/>
                    <a:lumOff val="50000"/>
                  </a:schemeClr>
                </a:solidFill>
                <a:effectLst>
                  <a:outerShdw blurRad="38100" dist="38100" dir="2700000" algn="tl">
                    <a:srgbClr val="000000">
                      <a:alpha val="43137"/>
                    </a:srgbClr>
                  </a:outerShdw>
                </a:effectLst>
                <a:latin typeface="Helvetica Neue"/>
              </a:rPr>
              <a:t>In </a:t>
            </a:r>
            <a:r>
              <a:rPr lang="it-IT" dirty="0" err="1">
                <a:solidFill>
                  <a:schemeClr val="tx1">
                    <a:lumMod val="50000"/>
                    <a:lumOff val="50000"/>
                  </a:schemeClr>
                </a:solidFill>
                <a:effectLst>
                  <a:outerShdw blurRad="38100" dist="38100" dir="2700000" algn="tl">
                    <a:srgbClr val="000000">
                      <a:alpha val="43137"/>
                    </a:srgbClr>
                  </a:outerShdw>
                </a:effectLst>
                <a:latin typeface="Helvetica Neue"/>
              </a:rPr>
              <a:t>Italian</a:t>
            </a:r>
            <a:endParaRPr lang="it-IT" dirty="0">
              <a:solidFill>
                <a:schemeClr val="tx1">
                  <a:lumMod val="50000"/>
                  <a:lumOff val="50000"/>
                </a:schemeClr>
              </a:solidFill>
              <a:effectLst>
                <a:outerShdw blurRad="38100" dist="38100" dir="2700000" algn="tl">
                  <a:srgbClr val="000000">
                    <a:alpha val="43137"/>
                  </a:srgbClr>
                </a:outerShdw>
              </a:effectLst>
              <a:latin typeface="Helvetica Neue"/>
            </a:endParaRPr>
          </a:p>
        </p:txBody>
      </p:sp>
    </p:spTree>
    <p:extLst>
      <p:ext uri="{BB962C8B-B14F-4D97-AF65-F5344CB8AC3E}">
        <p14:creationId xmlns:p14="http://schemas.microsoft.com/office/powerpoint/2010/main" val="3365456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Keywords</a:t>
            </a:r>
            <a:r>
              <a:rPr lang="it-IT" dirty="0"/>
              <a:t> in English</a:t>
            </a:r>
          </a:p>
        </p:txBody>
      </p:sp>
      <p:sp>
        <p:nvSpPr>
          <p:cNvPr id="3" name="Segnaposto contenuto 2"/>
          <p:cNvSpPr>
            <a:spLocks noGrp="1"/>
          </p:cNvSpPr>
          <p:nvPr>
            <p:ph idx="1"/>
          </p:nvPr>
        </p:nvSpPr>
        <p:spPr>
          <a:xfrm>
            <a:off x="1287595" y="2394000"/>
            <a:ext cx="4434332" cy="3391200"/>
          </a:xfrm>
          <a:ln>
            <a:solidFill>
              <a:schemeClr val="tx2">
                <a:lumMod val="60000"/>
                <a:lumOff val="40000"/>
              </a:schemeClr>
            </a:solidFill>
          </a:ln>
        </p:spPr>
        <p:txBody>
          <a:bodyPr>
            <a:normAutofit fontScale="62500" lnSpcReduction="20000"/>
          </a:bodyPr>
          <a:lstStyle/>
          <a:p>
            <a:r>
              <a:rPr lang="it-IT" sz="3200" dirty="0" err="1">
                <a:sym typeface="Wingdings" pitchFamily="2" charset="2"/>
              </a:rPr>
              <a:t>lexis</a:t>
            </a:r>
            <a:r>
              <a:rPr lang="it-IT" sz="3200" dirty="0">
                <a:sym typeface="Wingdings" pitchFamily="2" charset="2"/>
              </a:rPr>
              <a:t> </a:t>
            </a:r>
            <a:r>
              <a:rPr lang="it-IT" sz="3200" dirty="0" err="1">
                <a:sym typeface="Wingdings" pitchFamily="2" charset="2"/>
              </a:rPr>
              <a:t>of</a:t>
            </a:r>
            <a:r>
              <a:rPr lang="it-IT" sz="3200" dirty="0">
                <a:sym typeface="Wingdings" pitchFamily="2" charset="2"/>
              </a:rPr>
              <a:t> corporate </a:t>
            </a:r>
            <a:r>
              <a:rPr lang="it-IT" sz="3200" dirty="0" err="1">
                <a:sym typeface="Wingdings" pitchFamily="2" charset="2"/>
              </a:rPr>
              <a:t>governance</a:t>
            </a:r>
            <a:endParaRPr lang="it-IT" sz="3200" dirty="0">
              <a:sym typeface="Wingdings" pitchFamily="2" charset="2"/>
            </a:endParaRPr>
          </a:p>
          <a:p>
            <a:pPr lvl="1"/>
            <a:r>
              <a:rPr lang="it-IT" dirty="0">
                <a:latin typeface="Helvetica Neue"/>
                <a:sym typeface="Wingdings" pitchFamily="2" charset="2"/>
              </a:rPr>
              <a:t>	</a:t>
            </a:r>
            <a:r>
              <a:rPr lang="it-IT" i="1" dirty="0" err="1">
                <a:latin typeface="Helvetica Neue"/>
                <a:sym typeface="Wingdings" pitchFamily="2" charset="2"/>
              </a:rPr>
              <a:t>Commitee</a:t>
            </a:r>
            <a:r>
              <a:rPr lang="it-IT" i="1" dirty="0">
                <a:latin typeface="Helvetica Neue"/>
                <a:sym typeface="Wingdings" pitchFamily="2" charset="2"/>
              </a:rPr>
              <a:t> , </a:t>
            </a:r>
            <a:r>
              <a:rPr lang="it-IT" i="1" dirty="0" err="1">
                <a:latin typeface="Helvetica Neue"/>
                <a:sym typeface="Wingdings" pitchFamily="2" charset="2"/>
              </a:rPr>
              <a:t>board</a:t>
            </a:r>
            <a:r>
              <a:rPr lang="it-IT" i="1" dirty="0">
                <a:latin typeface="Helvetica Neue"/>
                <a:sym typeface="Wingdings" pitchFamily="2" charset="2"/>
              </a:rPr>
              <a:t>, </a:t>
            </a:r>
            <a:r>
              <a:rPr lang="it-IT" i="1" dirty="0" err="1">
                <a:latin typeface="Helvetica Neue"/>
                <a:sym typeface="Wingdings" pitchFamily="2" charset="2"/>
              </a:rPr>
              <a:t>director</a:t>
            </a:r>
            <a:r>
              <a:rPr lang="it-IT" i="1" dirty="0">
                <a:latin typeface="Helvetica Neue"/>
                <a:sym typeface="Wingdings" pitchFamily="2" charset="2"/>
              </a:rPr>
              <a:t>(s), </a:t>
            </a:r>
            <a:r>
              <a:rPr lang="it-IT" i="1" dirty="0" err="1">
                <a:latin typeface="Helvetica Neue"/>
                <a:sym typeface="Wingdings" pitchFamily="2" charset="2"/>
              </a:rPr>
              <a:t>governance</a:t>
            </a:r>
            <a:r>
              <a:rPr lang="it-IT" i="1" dirty="0">
                <a:latin typeface="Helvetica Neue"/>
                <a:sym typeface="Wingdings" pitchFamily="2" charset="2"/>
              </a:rPr>
              <a:t>, executive,  </a:t>
            </a:r>
            <a:r>
              <a:rPr lang="it-IT" i="1" dirty="0" err="1">
                <a:latin typeface="Helvetica Neue"/>
                <a:sym typeface="Wingdings" pitchFamily="2" charset="2"/>
              </a:rPr>
              <a:t>government</a:t>
            </a:r>
            <a:endParaRPr lang="it-IT" i="1" dirty="0">
              <a:latin typeface="Helvetica Neue"/>
              <a:sym typeface="Wingdings" pitchFamily="2" charset="2"/>
            </a:endParaRPr>
          </a:p>
          <a:p>
            <a:r>
              <a:rPr lang="it-IT" sz="3200" b="1" dirty="0" err="1">
                <a:solidFill>
                  <a:srgbClr val="FF0000"/>
                </a:solidFill>
                <a:effectLst>
                  <a:outerShdw blurRad="38100" dist="38100" dir="2700000" algn="tl">
                    <a:srgbClr val="000000">
                      <a:alpha val="43137"/>
                    </a:srgbClr>
                  </a:outerShdw>
                </a:effectLst>
                <a:sym typeface="Wingdings" pitchFamily="2" charset="2"/>
              </a:rPr>
              <a:t>stakeholders</a:t>
            </a:r>
            <a:r>
              <a:rPr lang="it-IT" sz="3200" b="1" dirty="0">
                <a:solidFill>
                  <a:schemeClr val="tx2"/>
                </a:solidFill>
                <a:effectLst>
                  <a:outerShdw blurRad="38100" dist="38100" dir="2700000" algn="tl">
                    <a:srgbClr val="000000">
                      <a:alpha val="43137"/>
                    </a:srgbClr>
                  </a:outerShdw>
                </a:effectLst>
                <a:sym typeface="Wingdings" pitchFamily="2" charset="2"/>
              </a:rPr>
              <a:t> </a:t>
            </a:r>
            <a:endParaRPr lang="it-IT" sz="3200" b="1" dirty="0">
              <a:solidFill>
                <a:schemeClr val="tx1"/>
              </a:solidFill>
              <a:effectLst>
                <a:outerShdw blurRad="38100" dist="38100" dir="2700000" algn="tl">
                  <a:srgbClr val="000000">
                    <a:alpha val="43137"/>
                  </a:srgbClr>
                </a:outerShdw>
              </a:effectLst>
              <a:sym typeface="Wingdings" pitchFamily="2" charset="2"/>
            </a:endParaRPr>
          </a:p>
          <a:p>
            <a:pPr lvl="1"/>
            <a:r>
              <a:rPr lang="it-IT" dirty="0" err="1">
                <a:latin typeface="Helvetica Neue"/>
                <a:sym typeface="Wingdings" pitchFamily="2" charset="2"/>
              </a:rPr>
              <a:t>Stakeholders</a:t>
            </a:r>
            <a:r>
              <a:rPr lang="it-IT" dirty="0">
                <a:latin typeface="Helvetica Neue"/>
                <a:sym typeface="Wingdings" pitchFamily="2" charset="2"/>
              </a:rPr>
              <a:t>, engagement, </a:t>
            </a:r>
            <a:r>
              <a:rPr lang="it-IT" i="1" dirty="0">
                <a:latin typeface="Helvetica Neue"/>
                <a:sym typeface="Wingdings" pitchFamily="2" charset="2"/>
              </a:rPr>
              <a:t>society, citizen, </a:t>
            </a:r>
            <a:r>
              <a:rPr lang="it-IT" i="1" dirty="0" err="1">
                <a:latin typeface="Helvetica Neue"/>
                <a:sym typeface="Wingdings" pitchFamily="2" charset="2"/>
              </a:rPr>
              <a:t>investor</a:t>
            </a:r>
            <a:r>
              <a:rPr lang="it-IT" i="1" dirty="0">
                <a:latin typeface="Helvetica Neue"/>
                <a:sym typeface="Wingdings" pitchFamily="2" charset="2"/>
              </a:rPr>
              <a:t>, </a:t>
            </a:r>
            <a:r>
              <a:rPr lang="it-IT" i="1" dirty="0" err="1">
                <a:latin typeface="Helvetica Neue"/>
                <a:sym typeface="Wingdings" pitchFamily="2" charset="2"/>
              </a:rPr>
              <a:t>dialogue</a:t>
            </a:r>
            <a:endParaRPr lang="it-IT" dirty="0">
              <a:latin typeface="Helvetica Neue"/>
              <a:sym typeface="Wingdings" pitchFamily="2" charset="2"/>
            </a:endParaRPr>
          </a:p>
          <a:p>
            <a:r>
              <a:rPr lang="it-IT" sz="3200" dirty="0" err="1">
                <a:solidFill>
                  <a:schemeClr val="accent1"/>
                </a:solidFill>
                <a:sym typeface="Wingdings" pitchFamily="2" charset="2"/>
              </a:rPr>
              <a:t>identity</a:t>
            </a:r>
            <a:r>
              <a:rPr lang="it-IT" sz="3200" dirty="0">
                <a:solidFill>
                  <a:schemeClr val="accent1"/>
                </a:solidFill>
                <a:sym typeface="Wingdings" pitchFamily="2" charset="2"/>
              </a:rPr>
              <a:t>/</a:t>
            </a:r>
            <a:r>
              <a:rPr lang="it-IT" sz="3200" dirty="0" err="1">
                <a:solidFill>
                  <a:schemeClr val="accent1"/>
                </a:solidFill>
                <a:sym typeface="Wingdings" pitchFamily="2" charset="2"/>
              </a:rPr>
              <a:t>mission</a:t>
            </a:r>
            <a:r>
              <a:rPr lang="it-IT" sz="3200" dirty="0">
                <a:solidFill>
                  <a:schemeClr val="accent1"/>
                </a:solidFill>
                <a:sym typeface="Wingdings" pitchFamily="2" charset="2"/>
              </a:rPr>
              <a:t>/vision/CSR </a:t>
            </a:r>
          </a:p>
          <a:p>
            <a:pPr lvl="1"/>
            <a:r>
              <a:rPr lang="it-IT" i="1" dirty="0" err="1">
                <a:latin typeface="Helvetica Neue"/>
                <a:sym typeface="Wingdings" pitchFamily="2" charset="2"/>
              </a:rPr>
              <a:t>Corpora</a:t>
            </a:r>
            <a:r>
              <a:rPr lang="it-IT" i="1" dirty="0">
                <a:latin typeface="Helvetica Neue"/>
                <a:sym typeface="Wingdings" pitchFamily="2" charset="2"/>
              </a:rPr>
              <a:t>, social, </a:t>
            </a:r>
            <a:r>
              <a:rPr lang="it-IT" i="1" dirty="0" err="1">
                <a:latin typeface="Helvetica Neue"/>
                <a:sym typeface="Wingdings" pitchFamily="2" charset="2"/>
              </a:rPr>
              <a:t>responsibility</a:t>
            </a:r>
            <a:r>
              <a:rPr lang="it-IT" i="1" dirty="0">
                <a:latin typeface="Helvetica Neue"/>
                <a:sym typeface="Wingdings" pitchFamily="2" charset="2"/>
              </a:rPr>
              <a:t>, report, </a:t>
            </a:r>
            <a:r>
              <a:rPr lang="it-IT" i="1" dirty="0" err="1">
                <a:latin typeface="Helvetica Neue"/>
                <a:sym typeface="Wingdings" pitchFamily="2" charset="2"/>
              </a:rPr>
              <a:t>sustainability</a:t>
            </a:r>
            <a:r>
              <a:rPr lang="it-IT" i="1" dirty="0">
                <a:latin typeface="Helvetica Neue"/>
                <a:sym typeface="Wingdings" pitchFamily="2" charset="2"/>
              </a:rPr>
              <a:t>, </a:t>
            </a:r>
            <a:r>
              <a:rPr lang="it-IT" i="1" dirty="0" err="1">
                <a:latin typeface="Helvetica Neue"/>
                <a:sym typeface="Wingdings" pitchFamily="2" charset="2"/>
              </a:rPr>
              <a:t>csr</a:t>
            </a:r>
            <a:r>
              <a:rPr lang="it-IT" i="1" dirty="0">
                <a:latin typeface="Helvetica Neue"/>
                <a:sym typeface="Wingdings" pitchFamily="2" charset="2"/>
              </a:rPr>
              <a:t>, social, </a:t>
            </a:r>
            <a:r>
              <a:rPr lang="it-IT" i="1" dirty="0" err="1">
                <a:latin typeface="Helvetica Neue"/>
                <a:sym typeface="Wingdings" pitchFamily="2" charset="2"/>
              </a:rPr>
              <a:t>transparency</a:t>
            </a:r>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37</a:t>
            </a:fld>
            <a:endParaRPr lang="it-IT" dirty="0"/>
          </a:p>
        </p:txBody>
      </p:sp>
      <p:sp>
        <p:nvSpPr>
          <p:cNvPr id="5" name="Segnaposto testo 4"/>
          <p:cNvSpPr>
            <a:spLocks noGrp="1"/>
          </p:cNvSpPr>
          <p:nvPr>
            <p:ph type="body" sz="quarter" idx="13"/>
          </p:nvPr>
        </p:nvSpPr>
        <p:spPr/>
        <p:txBody>
          <a:bodyPr/>
          <a:lstStyle/>
          <a:p>
            <a:r>
              <a:rPr lang="it-IT" dirty="0" err="1"/>
              <a:t>Sp</a:t>
            </a:r>
            <a:r>
              <a:rPr lang="it-IT" dirty="0"/>
              <a:t> vs PR – </a:t>
            </a:r>
            <a:r>
              <a:rPr lang="it-IT" dirty="0" err="1"/>
              <a:t>similarities</a:t>
            </a:r>
            <a:r>
              <a:rPr lang="it-IT" dirty="0"/>
              <a:t> and </a:t>
            </a:r>
            <a:r>
              <a:rPr lang="it-IT" dirty="0" err="1">
                <a:solidFill>
                  <a:srgbClr val="FF0000"/>
                </a:solidFill>
              </a:rPr>
              <a:t>differences</a:t>
            </a:r>
            <a:endParaRPr lang="it-IT" dirty="0">
              <a:solidFill>
                <a:srgbClr val="FF0000"/>
              </a:solidFill>
            </a:endParaRPr>
          </a:p>
        </p:txBody>
      </p:sp>
      <p:sp>
        <p:nvSpPr>
          <p:cNvPr id="6" name="CasellaDiTesto 5"/>
          <p:cNvSpPr txBox="1"/>
          <p:nvPr/>
        </p:nvSpPr>
        <p:spPr>
          <a:xfrm>
            <a:off x="6163414" y="2394000"/>
            <a:ext cx="2447786" cy="2585323"/>
          </a:xfrm>
          <a:prstGeom prst="rect">
            <a:avLst/>
          </a:prstGeom>
          <a:noFill/>
          <a:ln w="57150">
            <a:solidFill>
              <a:srgbClr val="FF0000"/>
            </a:solidFill>
          </a:ln>
        </p:spPr>
        <p:txBody>
          <a:bodyPr wrap="square" rtlCol="0">
            <a:spAutoFit/>
          </a:bodyPr>
          <a:lstStyle/>
          <a:p>
            <a:r>
              <a:rPr lang="it-IT" b="1" dirty="0">
                <a:solidFill>
                  <a:schemeClr val="tx1">
                    <a:lumMod val="50000"/>
                    <a:lumOff val="50000"/>
                  </a:schemeClr>
                </a:solidFill>
                <a:effectLst>
                  <a:outerShdw blurRad="38100" dist="38100" dir="2700000" algn="tl">
                    <a:srgbClr val="000000">
                      <a:alpha val="43137"/>
                    </a:srgbClr>
                  </a:outerShdw>
                </a:effectLst>
              </a:rPr>
              <a:t>+ </a:t>
            </a:r>
            <a:r>
              <a:rPr lang="it-IT" b="1" dirty="0" err="1">
                <a:solidFill>
                  <a:schemeClr val="tx1">
                    <a:lumMod val="50000"/>
                    <a:lumOff val="50000"/>
                  </a:schemeClr>
                </a:solidFill>
                <a:effectLst>
                  <a:outerShdw blurRad="38100" dist="38100" dir="2700000" algn="tl">
                    <a:srgbClr val="000000">
                      <a:alpha val="43137"/>
                    </a:srgbClr>
                  </a:outerShdw>
                </a:effectLst>
              </a:rPr>
              <a:t>economics</a:t>
            </a:r>
            <a:r>
              <a:rPr lang="it-IT" b="1" dirty="0">
                <a:solidFill>
                  <a:schemeClr val="tx1">
                    <a:lumMod val="50000"/>
                    <a:lumOff val="50000"/>
                  </a:schemeClr>
                </a:solidFill>
                <a:effectLst>
                  <a:outerShdw blurRad="38100" dist="38100" dir="2700000" algn="tl">
                    <a:srgbClr val="000000">
                      <a:alpha val="43137"/>
                    </a:srgbClr>
                  </a:outerShdw>
                </a:effectLst>
              </a:rPr>
              <a:t> &amp; FINANCE</a:t>
            </a:r>
          </a:p>
          <a:p>
            <a:r>
              <a:rPr lang="it-IT" i="1" dirty="0" err="1"/>
              <a:t>Tax</a:t>
            </a:r>
            <a:r>
              <a:rPr lang="it-IT" i="1" dirty="0"/>
              <a:t>, profit, </a:t>
            </a:r>
          </a:p>
          <a:p>
            <a:r>
              <a:rPr lang="it-IT" i="1" dirty="0"/>
              <a:t>Interest, </a:t>
            </a:r>
            <a:r>
              <a:rPr lang="it-IT" i="1" dirty="0" err="1"/>
              <a:t>brand</a:t>
            </a:r>
            <a:r>
              <a:rPr lang="it-IT" i="1" dirty="0"/>
              <a:t>,  </a:t>
            </a:r>
            <a:r>
              <a:rPr lang="it-IT" i="1" dirty="0" err="1"/>
              <a:t>Profitability</a:t>
            </a:r>
            <a:r>
              <a:rPr lang="it-IT" i="1" dirty="0"/>
              <a:t>, </a:t>
            </a:r>
            <a:r>
              <a:rPr lang="it-IT" i="1" dirty="0" err="1"/>
              <a:t>gross</a:t>
            </a:r>
            <a:r>
              <a:rPr lang="it-IT" i="1" dirty="0"/>
              <a:t>, </a:t>
            </a:r>
            <a:r>
              <a:rPr lang="it-IT" i="1" dirty="0" err="1"/>
              <a:t>Assets</a:t>
            </a:r>
            <a:r>
              <a:rPr lang="it-IT" i="1" dirty="0"/>
              <a:t>, Share,Stock, </a:t>
            </a:r>
            <a:r>
              <a:rPr lang="it-IT" i="1" dirty="0" err="1"/>
              <a:t>Equity</a:t>
            </a:r>
            <a:r>
              <a:rPr lang="it-IT" i="1" dirty="0"/>
              <a:t>, economy, </a:t>
            </a:r>
            <a:r>
              <a:rPr lang="it-IT" i="1" dirty="0" err="1"/>
              <a:t>lending</a:t>
            </a:r>
            <a:r>
              <a:rPr lang="it-IT" i="1" dirty="0"/>
              <a:t>, </a:t>
            </a:r>
            <a:r>
              <a:rPr lang="it-IT" i="1" dirty="0" err="1"/>
              <a:t>operating</a:t>
            </a:r>
            <a:endParaRPr lang="it-IT" i="1" dirty="0"/>
          </a:p>
          <a:p>
            <a:endParaRPr lang="it-IT" dirty="0"/>
          </a:p>
        </p:txBody>
      </p:sp>
      <p:sp>
        <p:nvSpPr>
          <p:cNvPr id="8" name="Freccia a destra 7"/>
          <p:cNvSpPr/>
          <p:nvPr/>
        </p:nvSpPr>
        <p:spPr>
          <a:xfrm>
            <a:off x="309187" y="3442993"/>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932743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0000" y="48600"/>
            <a:ext cx="7171200" cy="514800"/>
          </a:xfrm>
        </p:spPr>
        <p:txBody>
          <a:bodyPr/>
          <a:lstStyle/>
          <a:p>
            <a:r>
              <a:rPr lang="it-IT" dirty="0"/>
              <a:t>IT </a:t>
            </a:r>
            <a:r>
              <a:rPr lang="it-IT" dirty="0" err="1"/>
              <a:t>Sp-</a:t>
            </a:r>
            <a:r>
              <a:rPr lang="it-IT" dirty="0"/>
              <a:t> </a:t>
            </a:r>
            <a:r>
              <a:rPr lang="it-IT" dirty="0" err="1"/>
              <a:t>grammatical</a:t>
            </a:r>
            <a:r>
              <a:rPr lang="it-IT" dirty="0"/>
              <a:t> </a:t>
            </a:r>
            <a:r>
              <a:rPr lang="it-IT" dirty="0" err="1"/>
              <a:t>words</a:t>
            </a:r>
            <a:endParaRPr lang="it-IT" dirty="0"/>
          </a:p>
        </p:txBody>
      </p:sp>
      <p:sp>
        <p:nvSpPr>
          <p:cNvPr id="3" name="Segnaposto contenuto 2"/>
          <p:cNvSpPr>
            <a:spLocks noGrp="1"/>
          </p:cNvSpPr>
          <p:nvPr>
            <p:ph idx="1"/>
          </p:nvPr>
        </p:nvSpPr>
        <p:spPr>
          <a:xfrm>
            <a:off x="1707426" y="1440872"/>
            <a:ext cx="6562800" cy="5230597"/>
          </a:xfrm>
        </p:spPr>
        <p:txBody>
          <a:bodyPr>
            <a:normAutofit fontScale="40000" lnSpcReduction="20000"/>
          </a:bodyPr>
          <a:lstStyle/>
          <a:p>
            <a:pPr lvl="1"/>
            <a:r>
              <a:rPr lang="it-IT" dirty="0"/>
              <a:t>Valorizzazione degli immobili di proprietà</a:t>
            </a:r>
          </a:p>
          <a:p>
            <a:pPr lvl="1"/>
            <a:r>
              <a:rPr lang="it-IT" dirty="0"/>
              <a:t>supporto degli investimenti </a:t>
            </a:r>
            <a:r>
              <a:rPr lang="it-IT" dirty="0" err="1"/>
              <a:t>all</a:t>
            </a:r>
            <a:r>
              <a:rPr lang="en-US" dirty="0"/>
              <a:t>抏</a:t>
            </a:r>
            <a:r>
              <a:rPr lang="it-IT" dirty="0"/>
              <a:t>stero </a:t>
            </a:r>
          </a:p>
          <a:p>
            <a:pPr lvl="1"/>
            <a:r>
              <a:rPr lang="it-IT" dirty="0"/>
              <a:t> esame degli aspetti extra contabili </a:t>
            </a:r>
          </a:p>
          <a:p>
            <a:pPr lvl="1"/>
            <a:r>
              <a:rPr lang="it-IT" dirty="0"/>
              <a:t>articolazione degli indicatori richiesti </a:t>
            </a:r>
          </a:p>
          <a:p>
            <a:pPr lvl="1"/>
            <a:r>
              <a:rPr lang="it-IT" dirty="0"/>
              <a:t> applicazione degli indicatori GRI </a:t>
            </a:r>
          </a:p>
          <a:p>
            <a:pPr lvl="1"/>
            <a:r>
              <a:rPr lang="it-IT" dirty="0"/>
              <a:t>percezione delle aspettative degli </a:t>
            </a:r>
            <a:r>
              <a:rPr lang="it-IT" dirty="0" err="1"/>
              <a:t>stakeholder</a:t>
            </a:r>
            <a:endParaRPr lang="it-IT" dirty="0"/>
          </a:p>
          <a:p>
            <a:pPr lvl="1"/>
            <a:r>
              <a:rPr lang="it-IT" dirty="0"/>
              <a:t> Riunioni periodiche degli organismi paritetici</a:t>
            </a:r>
          </a:p>
          <a:p>
            <a:pPr lvl="1"/>
            <a:r>
              <a:rPr lang="it-IT" dirty="0"/>
              <a:t> realizzazione degli obiettivi e le relative </a:t>
            </a:r>
          </a:p>
          <a:p>
            <a:pPr lvl="1"/>
            <a:r>
              <a:rPr lang="it-IT" dirty="0"/>
              <a:t>Maggiore cura degli impatti sociali e ambienta</a:t>
            </a:r>
          </a:p>
          <a:p>
            <a:pPr lvl="1"/>
            <a:r>
              <a:rPr lang="it-IT" dirty="0"/>
              <a:t> Maggiore diffusione degli investimenti socialmente</a:t>
            </a:r>
          </a:p>
          <a:p>
            <a:pPr lvl="1"/>
            <a:r>
              <a:rPr lang="it-IT" dirty="0"/>
              <a:t>individuazione degli obiettivi strategici </a:t>
            </a:r>
          </a:p>
          <a:p>
            <a:pPr lvl="1"/>
            <a:r>
              <a:rPr lang="it-IT" dirty="0"/>
              <a:t> tutela degli azionisti-soci</a:t>
            </a:r>
          </a:p>
          <a:p>
            <a:pPr lvl="1"/>
            <a:r>
              <a:rPr lang="it-IT" dirty="0"/>
              <a:t>Forte condivisione degli obiettivi e delle linee strategiche</a:t>
            </a:r>
          </a:p>
          <a:p>
            <a:pPr lvl="1"/>
            <a:r>
              <a:rPr lang="it-IT" dirty="0"/>
              <a:t>conseguimento degli obiettivi economici </a:t>
            </a:r>
          </a:p>
          <a:p>
            <a:endParaRPr lang="it-IT" dirty="0"/>
          </a:p>
          <a:p>
            <a:pPr lvl="1"/>
            <a:r>
              <a:rPr lang="it-IT" dirty="0"/>
              <a:t>approvazione del bilancio </a:t>
            </a:r>
          </a:p>
          <a:p>
            <a:pPr lvl="1"/>
            <a:r>
              <a:rPr lang="it-IT" dirty="0"/>
              <a:t> limitazione del potere di voto della Fondazione</a:t>
            </a:r>
          </a:p>
          <a:p>
            <a:pPr lvl="1"/>
            <a:r>
              <a:rPr lang="it-IT" dirty="0"/>
              <a:t>emanazione del nuovo Regolamento Consob in</a:t>
            </a:r>
          </a:p>
          <a:p>
            <a:pPr lvl="1"/>
            <a:r>
              <a:rPr lang="it-IT" dirty="0"/>
              <a:t>esercizio del diritto di voto</a:t>
            </a:r>
          </a:p>
          <a:p>
            <a:pPr lvl="1"/>
            <a:r>
              <a:rPr lang="it-IT" dirty="0"/>
              <a:t>principali requisiti del modello di Rendiconto</a:t>
            </a:r>
          </a:p>
          <a:p>
            <a:pPr lvl="1"/>
            <a:r>
              <a:rPr lang="it-IT" dirty="0"/>
              <a:t> gestione del personale</a:t>
            </a:r>
          </a:p>
          <a:p>
            <a:pPr lvl="1"/>
            <a:r>
              <a:rPr lang="it-IT" dirty="0"/>
              <a:t>le performance del Gruppo</a:t>
            </a:r>
          </a:p>
          <a:p>
            <a:pPr lvl="1"/>
            <a:r>
              <a:rPr lang="it-IT" dirty="0"/>
              <a:t>la definizione del sistema di incentivazione</a:t>
            </a:r>
          </a:p>
          <a:p>
            <a:pPr lvl="1"/>
            <a:r>
              <a:rPr lang="it-IT" dirty="0"/>
              <a:t>formazione della volontà</a:t>
            </a:r>
          </a:p>
          <a:p>
            <a:r>
              <a:rPr lang="it-IT" dirty="0"/>
              <a:t>+ </a:t>
            </a:r>
            <a:r>
              <a:rPr lang="it-IT" dirty="0" err="1"/>
              <a:t>characteristics</a:t>
            </a:r>
            <a:endParaRPr lang="it-IT" dirty="0"/>
          </a:p>
          <a:p>
            <a:pPr lvl="1"/>
            <a:r>
              <a:rPr lang="it-IT" dirty="0"/>
              <a:t>approccio societario del Gruppo Montepaschi</a:t>
            </a:r>
          </a:p>
          <a:p>
            <a:r>
              <a:rPr lang="it-IT" dirty="0"/>
              <a:t>+ </a:t>
            </a:r>
            <a:r>
              <a:rPr lang="it-IT" dirty="0" err="1"/>
              <a:t>temporal</a:t>
            </a:r>
            <a:r>
              <a:rPr lang="it-IT" dirty="0"/>
              <a:t> </a:t>
            </a:r>
            <a:r>
              <a:rPr lang="it-IT" dirty="0" err="1"/>
              <a:t>meaning</a:t>
            </a:r>
            <a:r>
              <a:rPr lang="it-IT" dirty="0"/>
              <a:t>:</a:t>
            </a:r>
          </a:p>
          <a:p>
            <a:pPr lvl="1"/>
            <a:r>
              <a:rPr lang="it-IT" dirty="0"/>
              <a:t>Con delibera del 3 dicembre 2010</a:t>
            </a: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38</a:t>
            </a:fld>
            <a:endParaRPr lang="it-IT" dirty="0"/>
          </a:p>
        </p:txBody>
      </p:sp>
      <p:sp>
        <p:nvSpPr>
          <p:cNvPr id="5" name="Segnaposto testo 4"/>
          <p:cNvSpPr>
            <a:spLocks noGrp="1"/>
          </p:cNvSpPr>
          <p:nvPr>
            <p:ph type="body" sz="quarter" idx="13"/>
          </p:nvPr>
        </p:nvSpPr>
        <p:spPr/>
        <p:txBody>
          <a:bodyPr/>
          <a:lstStyle/>
          <a:p>
            <a:pPr marL="514350" indent="-514350">
              <a:buAutoNum type="arabicPlain" startAt="69"/>
            </a:pPr>
            <a:r>
              <a:rPr lang="it-IT" sz="1600" dirty="0"/>
              <a:t>DEL		4.926	1,69	30	14.097	1,41	117,54	0,0000000000</a:t>
            </a:r>
          </a:p>
          <a:p>
            <a:pPr marL="514350" indent="-514350">
              <a:buAutoNum type="arabicPlain" startAt="173"/>
            </a:pPr>
            <a:r>
              <a:rPr lang="en-US" sz="1600" dirty="0"/>
              <a:t>DEGLI	924	0,32	30	2.374	0,24	53,12	0,0000000000</a:t>
            </a:r>
          </a:p>
        </p:txBody>
      </p:sp>
      <p:sp>
        <p:nvSpPr>
          <p:cNvPr id="6" name="Rettangolo 5"/>
          <p:cNvSpPr/>
          <p:nvPr/>
        </p:nvSpPr>
        <p:spPr>
          <a:xfrm>
            <a:off x="706582" y="1953491"/>
            <a:ext cx="914400" cy="5541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solidFill>
              </a:rPr>
              <a:t>degli</a:t>
            </a:r>
          </a:p>
        </p:txBody>
      </p:sp>
      <p:sp>
        <p:nvSpPr>
          <p:cNvPr id="7" name="Rettangolo 6"/>
          <p:cNvSpPr/>
          <p:nvPr/>
        </p:nvSpPr>
        <p:spPr>
          <a:xfrm>
            <a:off x="900545" y="4502727"/>
            <a:ext cx="914400" cy="4849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solidFill>
              </a:rPr>
              <a:t>del</a:t>
            </a:r>
          </a:p>
        </p:txBody>
      </p:sp>
      <p:sp>
        <p:nvSpPr>
          <p:cNvPr id="8" name="CasellaDiTesto 7"/>
          <p:cNvSpPr txBox="1"/>
          <p:nvPr/>
        </p:nvSpPr>
        <p:spPr>
          <a:xfrm>
            <a:off x="6038328" y="2138341"/>
            <a:ext cx="1959767" cy="1754326"/>
          </a:xfrm>
          <a:prstGeom prst="rect">
            <a:avLst/>
          </a:prstGeom>
          <a:noFill/>
          <a:ln w="76200">
            <a:solidFill>
              <a:schemeClr val="accent1"/>
            </a:solidFill>
          </a:ln>
        </p:spPr>
        <p:txBody>
          <a:bodyPr wrap="none" rtlCol="0">
            <a:spAutoFit/>
          </a:bodyPr>
          <a:lstStyle/>
          <a:p>
            <a:r>
              <a:rPr lang="it-IT" dirty="0" err="1"/>
              <a:t>Nominalization</a:t>
            </a:r>
            <a:r>
              <a:rPr lang="it-IT" dirty="0"/>
              <a:t> </a:t>
            </a:r>
          </a:p>
          <a:p>
            <a:r>
              <a:rPr lang="it-IT" dirty="0" err="1"/>
              <a:t>of</a:t>
            </a:r>
            <a:r>
              <a:rPr lang="it-IT" dirty="0"/>
              <a:t> </a:t>
            </a:r>
            <a:r>
              <a:rPr lang="it-IT" dirty="0" err="1"/>
              <a:t>processes</a:t>
            </a:r>
            <a:endParaRPr lang="it-IT" dirty="0"/>
          </a:p>
          <a:p>
            <a:pPr>
              <a:buFontTx/>
              <a:buChar char="-"/>
            </a:pPr>
            <a:r>
              <a:rPr lang="it-IT" dirty="0" err="1"/>
              <a:t>Preference</a:t>
            </a:r>
            <a:r>
              <a:rPr lang="it-IT" dirty="0"/>
              <a:t> </a:t>
            </a:r>
            <a:r>
              <a:rPr lang="it-IT" dirty="0" err="1"/>
              <a:t>for</a:t>
            </a:r>
            <a:r>
              <a:rPr lang="it-IT" dirty="0"/>
              <a:t> </a:t>
            </a:r>
          </a:p>
          <a:p>
            <a:r>
              <a:rPr lang="it-IT" dirty="0"/>
              <a:t>Company </a:t>
            </a:r>
            <a:r>
              <a:rPr lang="it-IT" dirty="0" err="1"/>
              <a:t>practices</a:t>
            </a:r>
            <a:endParaRPr lang="it-IT" dirty="0"/>
          </a:p>
          <a:p>
            <a:r>
              <a:rPr lang="it-IT" dirty="0"/>
              <a:t>(</a:t>
            </a:r>
            <a:r>
              <a:rPr lang="it-IT" dirty="0" err="1"/>
              <a:t>depersonalized</a:t>
            </a:r>
            <a:r>
              <a:rPr lang="it-IT" dirty="0"/>
              <a:t>?)</a:t>
            </a:r>
          </a:p>
          <a:p>
            <a:endParaRPr lang="it-IT" dirty="0"/>
          </a:p>
        </p:txBody>
      </p:sp>
    </p:spTree>
    <p:extLst>
      <p:ext uri="{BB962C8B-B14F-4D97-AF65-F5344CB8AC3E}">
        <p14:creationId xmlns:p14="http://schemas.microsoft.com/office/powerpoint/2010/main" val="8520932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English: SP</a:t>
            </a:r>
          </a:p>
        </p:txBody>
      </p:sp>
      <p:sp>
        <p:nvSpPr>
          <p:cNvPr id="8" name="Segnaposto contenuto 7"/>
          <p:cNvSpPr>
            <a:spLocks noGrp="1"/>
          </p:cNvSpPr>
          <p:nvPr>
            <p:ph idx="1"/>
          </p:nvPr>
        </p:nvSpPr>
        <p:spPr>
          <a:xfrm>
            <a:off x="1440000" y="2393999"/>
            <a:ext cx="6562800" cy="3912346"/>
          </a:xfrm>
        </p:spPr>
        <p:txBody>
          <a:bodyPr>
            <a:normAutofit fontScale="62500" lnSpcReduction="20000"/>
          </a:bodyPr>
          <a:lstStyle/>
          <a:p>
            <a:r>
              <a:rPr lang="it-IT" dirty="0"/>
              <a:t>WHAT</a:t>
            </a:r>
          </a:p>
          <a:p>
            <a:pPr lvl="1"/>
            <a:r>
              <a:rPr lang="it-IT" dirty="0" err="1"/>
              <a:t>Whole</a:t>
            </a:r>
            <a:r>
              <a:rPr lang="it-IT" dirty="0"/>
              <a:t> </a:t>
            </a:r>
            <a:r>
              <a:rPr lang="it-IT" dirty="0" err="1"/>
              <a:t>range</a:t>
            </a:r>
            <a:r>
              <a:rPr lang="it-IT" dirty="0"/>
              <a:t> </a:t>
            </a:r>
            <a:r>
              <a:rPr lang="it-IT" dirty="0" err="1"/>
              <a:t>of</a:t>
            </a:r>
            <a:r>
              <a:rPr lang="it-IT" dirty="0"/>
              <a:t> </a:t>
            </a:r>
            <a:r>
              <a:rPr lang="it-IT" dirty="0" err="1"/>
              <a:t>patterns</a:t>
            </a:r>
            <a:r>
              <a:rPr lang="it-IT" dirty="0"/>
              <a:t> (interrogative, relative, </a:t>
            </a:r>
            <a:r>
              <a:rPr lang="it-IT" dirty="0" err="1"/>
              <a:t>including</a:t>
            </a:r>
            <a:r>
              <a:rPr lang="it-IT" dirty="0"/>
              <a:t> “</a:t>
            </a:r>
            <a:r>
              <a:rPr lang="it-IT" dirty="0" err="1"/>
              <a:t>evaluative</a:t>
            </a:r>
            <a:r>
              <a:rPr lang="it-IT" dirty="0"/>
              <a:t> </a:t>
            </a:r>
            <a:r>
              <a:rPr lang="it-IT" dirty="0" err="1"/>
              <a:t>uses</a:t>
            </a:r>
            <a:r>
              <a:rPr lang="it-IT" dirty="0"/>
              <a:t>”:</a:t>
            </a:r>
            <a:r>
              <a:rPr lang="it-IT" i="1" dirty="0"/>
              <a:t>  … </a:t>
            </a:r>
            <a:r>
              <a:rPr lang="en-US" i="1" dirty="0"/>
              <a:t>asset management; and what is loosely referred to as investment banking …</a:t>
            </a:r>
          </a:p>
          <a:p>
            <a:r>
              <a:rPr lang="en-US" i="1" dirty="0"/>
              <a:t>THAT</a:t>
            </a:r>
          </a:p>
          <a:p>
            <a:pPr lvl="1"/>
            <a:r>
              <a:rPr lang="en-US" dirty="0"/>
              <a:t>Mostly  conjunction (</a:t>
            </a:r>
            <a:r>
              <a:rPr lang="en-US" i="1" dirty="0"/>
              <a:t>ensure, believe, recognize, think that</a:t>
            </a:r>
            <a:r>
              <a:rPr lang="en-US" dirty="0"/>
              <a:t>) but also </a:t>
            </a:r>
            <a:r>
              <a:rPr lang="en-US" i="1" dirty="0"/>
              <a:t>issues that </a:t>
            </a:r>
            <a:r>
              <a:rPr lang="en-US" dirty="0"/>
              <a:t>(projecting vision and mission)</a:t>
            </a:r>
          </a:p>
          <a:p>
            <a:r>
              <a:rPr lang="it-IT" dirty="0"/>
              <a:t>DO  </a:t>
            </a:r>
          </a:p>
          <a:p>
            <a:pPr lvl="1"/>
            <a:r>
              <a:rPr lang="it-IT" i="1" dirty="0"/>
              <a:t>do business</a:t>
            </a:r>
            <a:r>
              <a:rPr lang="it-IT" dirty="0"/>
              <a:t> (and </a:t>
            </a:r>
            <a:r>
              <a:rPr lang="it-IT" i="1" dirty="0"/>
              <a:t>do </a:t>
            </a:r>
            <a:r>
              <a:rPr lang="it-IT" i="1" dirty="0" err="1"/>
              <a:t>not</a:t>
            </a:r>
            <a:r>
              <a:rPr lang="it-IT" dirty="0"/>
              <a:t> …)</a:t>
            </a:r>
          </a:p>
          <a:p>
            <a:r>
              <a:rPr lang="it-IT" dirty="0"/>
              <a:t>Don’t</a:t>
            </a:r>
          </a:p>
          <a:p>
            <a:pPr lvl="1"/>
            <a:r>
              <a:rPr lang="it-IT" dirty="0" err="1"/>
              <a:t>Quoted</a:t>
            </a:r>
            <a:r>
              <a:rPr lang="it-IT" dirty="0"/>
              <a:t> </a:t>
            </a:r>
            <a:r>
              <a:rPr lang="it-IT" dirty="0" err="1"/>
              <a:t>speech</a:t>
            </a:r>
            <a:endParaRPr lang="it-IT" dirty="0"/>
          </a:p>
          <a:p>
            <a:r>
              <a:rPr lang="en-US" dirty="0"/>
              <a:t>MUST</a:t>
            </a:r>
          </a:p>
          <a:p>
            <a:pPr lvl="1"/>
            <a:r>
              <a:rPr lang="en-US" dirty="0"/>
              <a:t>(projecting vision and mission) : </a:t>
            </a:r>
            <a:r>
              <a:rPr lang="en-US" i="1" dirty="0"/>
              <a:t>I believe that we must simply continue our work</a:t>
            </a:r>
            <a:endParaRPr lang="it-IT" i="1"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39</a:t>
            </a:fld>
            <a:endParaRPr lang="it-IT" dirty="0"/>
          </a:p>
        </p:txBody>
      </p:sp>
      <p:sp>
        <p:nvSpPr>
          <p:cNvPr id="5" name="Segnaposto testo 4"/>
          <p:cNvSpPr>
            <a:spLocks noGrp="1"/>
          </p:cNvSpPr>
          <p:nvPr>
            <p:ph type="body" sz="quarter" idx="13"/>
          </p:nvPr>
        </p:nvSpPr>
        <p:spPr/>
        <p:txBody>
          <a:bodyPr/>
          <a:lstStyle/>
          <a:p>
            <a:r>
              <a:rPr lang="it-IT" dirty="0" err="1"/>
              <a:t>Grammatical</a:t>
            </a:r>
            <a:r>
              <a:rPr lang="it-IT" dirty="0"/>
              <a:t> </a:t>
            </a:r>
            <a:r>
              <a:rPr lang="it-IT" dirty="0" err="1"/>
              <a:t>words</a:t>
            </a:r>
            <a:endParaRPr lang="it-IT" dirty="0"/>
          </a:p>
        </p:txBody>
      </p:sp>
      <p:sp>
        <p:nvSpPr>
          <p:cNvPr id="6" name="CasellaDiTesto 5"/>
          <p:cNvSpPr txBox="1"/>
          <p:nvPr/>
        </p:nvSpPr>
        <p:spPr>
          <a:xfrm>
            <a:off x="1652222" y="1651797"/>
            <a:ext cx="1925655" cy="646331"/>
          </a:xfrm>
          <a:prstGeom prst="rect">
            <a:avLst/>
          </a:prstGeom>
          <a:noFill/>
          <a:ln w="57150">
            <a:solidFill>
              <a:srgbClr val="FF0000"/>
            </a:solidFill>
          </a:ln>
        </p:spPr>
        <p:txBody>
          <a:bodyPr wrap="none" rtlCol="0">
            <a:spAutoFit/>
          </a:bodyPr>
          <a:lstStyle/>
          <a:p>
            <a:r>
              <a:rPr lang="it-IT" b="1" dirty="0">
                <a:solidFill>
                  <a:schemeClr val="tx1">
                    <a:lumMod val="50000"/>
                    <a:lumOff val="50000"/>
                  </a:schemeClr>
                </a:solidFill>
                <a:effectLst>
                  <a:outerShdw blurRad="38100" dist="38100" dir="2700000" algn="tl">
                    <a:srgbClr val="000000">
                      <a:alpha val="43137"/>
                    </a:srgbClr>
                  </a:outerShdw>
                </a:effectLst>
              </a:rPr>
              <a:t>+ </a:t>
            </a:r>
            <a:r>
              <a:rPr lang="it-IT" b="1" dirty="0" err="1">
                <a:solidFill>
                  <a:schemeClr val="tx1">
                    <a:lumMod val="50000"/>
                    <a:lumOff val="50000"/>
                  </a:schemeClr>
                </a:solidFill>
                <a:effectLst>
                  <a:outerShdw blurRad="38100" dist="38100" dir="2700000" algn="tl">
                    <a:srgbClr val="000000">
                      <a:alpha val="43137"/>
                    </a:srgbClr>
                  </a:outerShdw>
                </a:effectLst>
              </a:rPr>
              <a:t>personalization</a:t>
            </a:r>
            <a:r>
              <a:rPr lang="it-IT" b="1" dirty="0">
                <a:solidFill>
                  <a:schemeClr val="tx1">
                    <a:lumMod val="50000"/>
                    <a:lumOff val="50000"/>
                  </a:schemeClr>
                </a:solidFill>
                <a:effectLst>
                  <a:outerShdw blurRad="38100" dist="38100" dir="2700000" algn="tl">
                    <a:srgbClr val="000000">
                      <a:alpha val="43137"/>
                    </a:srgbClr>
                  </a:outerShdw>
                </a:effectLst>
              </a:rPr>
              <a:t>?</a:t>
            </a:r>
          </a:p>
          <a:p>
            <a:r>
              <a:rPr lang="it-IT" dirty="0"/>
              <a:t>YOU</a:t>
            </a:r>
          </a:p>
        </p:txBody>
      </p:sp>
      <p:sp>
        <p:nvSpPr>
          <p:cNvPr id="7" name="CasellaDiTesto 6"/>
          <p:cNvSpPr txBox="1"/>
          <p:nvPr/>
        </p:nvSpPr>
        <p:spPr>
          <a:xfrm>
            <a:off x="389328" y="2136429"/>
            <a:ext cx="1050672" cy="2862322"/>
          </a:xfrm>
          <a:prstGeom prst="rect">
            <a:avLst/>
          </a:prstGeom>
          <a:noFill/>
          <a:ln w="57150">
            <a:solidFill>
              <a:srgbClr val="FF0000"/>
            </a:solidFill>
          </a:ln>
        </p:spPr>
        <p:txBody>
          <a:bodyPr wrap="square" rtlCol="0">
            <a:spAutoFit/>
          </a:bodyPr>
          <a:lstStyle/>
          <a:p>
            <a:r>
              <a:rPr lang="it-IT" b="1" dirty="0" err="1">
                <a:solidFill>
                  <a:schemeClr val="tx1">
                    <a:lumMod val="50000"/>
                    <a:lumOff val="50000"/>
                  </a:schemeClr>
                </a:solidFill>
                <a:effectLst>
                  <a:outerShdw blurRad="38100" dist="38100" dir="2700000" algn="tl">
                    <a:srgbClr val="000000">
                      <a:alpha val="43137"/>
                    </a:srgbClr>
                  </a:outerShdw>
                </a:effectLst>
              </a:rPr>
              <a:t>patterns</a:t>
            </a:r>
            <a:r>
              <a:rPr lang="it-IT" b="1" dirty="0">
                <a:solidFill>
                  <a:schemeClr val="tx1">
                    <a:lumMod val="50000"/>
                    <a:lumOff val="50000"/>
                  </a:schemeClr>
                </a:solidFill>
                <a:effectLst>
                  <a:outerShdw blurRad="38100" dist="38100" dir="2700000" algn="tl">
                    <a:srgbClr val="000000">
                      <a:alpha val="43137"/>
                    </a:srgbClr>
                  </a:outerShdw>
                </a:effectLst>
              </a:rPr>
              <a:t>:</a:t>
            </a:r>
          </a:p>
          <a:p>
            <a:r>
              <a:rPr lang="it-IT" i="1" dirty="0" err="1">
                <a:effectLst>
                  <a:outerShdw blurRad="38100" dist="38100" dir="2700000" algn="tl">
                    <a:srgbClr val="000000">
                      <a:alpha val="43137"/>
                    </a:srgbClr>
                  </a:outerShdw>
                </a:effectLst>
              </a:rPr>
              <a:t>What</a:t>
            </a:r>
            <a:endParaRPr lang="it-IT" i="1" dirty="0">
              <a:effectLst>
                <a:outerShdw blurRad="38100" dist="38100" dir="2700000" algn="tl">
                  <a:srgbClr val="000000">
                    <a:alpha val="43137"/>
                  </a:srgbClr>
                </a:outerShdw>
              </a:effectLst>
            </a:endParaRPr>
          </a:p>
          <a:p>
            <a:r>
              <a:rPr lang="it-IT" i="1" dirty="0">
                <a:effectLst>
                  <a:outerShdw blurRad="38100" dist="38100" dir="2700000" algn="tl">
                    <a:srgbClr val="000000">
                      <a:alpha val="43137"/>
                    </a:srgbClr>
                  </a:outerShdw>
                </a:effectLst>
              </a:rPr>
              <a:t> </a:t>
            </a:r>
          </a:p>
          <a:p>
            <a:r>
              <a:rPr lang="it-IT" i="1" dirty="0" err="1">
                <a:effectLst>
                  <a:outerShdw blurRad="38100" dist="38100" dir="2700000" algn="tl">
                    <a:srgbClr val="000000">
                      <a:alpha val="43137"/>
                    </a:srgbClr>
                  </a:outerShdw>
                </a:effectLst>
              </a:rPr>
              <a:t>That</a:t>
            </a:r>
            <a:endParaRPr lang="it-IT" i="1" dirty="0">
              <a:effectLst>
                <a:outerShdw blurRad="38100" dist="38100" dir="2700000" algn="tl">
                  <a:srgbClr val="000000">
                    <a:alpha val="43137"/>
                  </a:srgbClr>
                </a:outerShdw>
              </a:effectLst>
            </a:endParaRPr>
          </a:p>
          <a:p>
            <a:endParaRPr lang="it-IT" i="1" dirty="0">
              <a:effectLst>
                <a:outerShdw blurRad="38100" dist="38100" dir="2700000" algn="tl">
                  <a:srgbClr val="000000">
                    <a:alpha val="43137"/>
                  </a:srgbClr>
                </a:outerShdw>
              </a:effectLst>
            </a:endParaRPr>
          </a:p>
          <a:p>
            <a:r>
              <a:rPr lang="it-IT" i="1" dirty="0" err="1">
                <a:effectLst>
                  <a:outerShdw blurRad="38100" dist="38100" dir="2700000" algn="tl">
                    <a:srgbClr val="000000">
                      <a:alpha val="43137"/>
                    </a:srgbClr>
                  </a:outerShdw>
                </a:effectLst>
              </a:rPr>
              <a:t>but</a:t>
            </a:r>
            <a:endParaRPr lang="it-IT" i="1" dirty="0">
              <a:effectLst>
                <a:outerShdw blurRad="38100" dist="38100" dir="2700000" algn="tl">
                  <a:srgbClr val="000000">
                    <a:alpha val="43137"/>
                  </a:srgbClr>
                </a:outerShdw>
              </a:effectLst>
            </a:endParaRPr>
          </a:p>
          <a:p>
            <a:endParaRPr lang="it-IT" i="1" dirty="0">
              <a:effectLst>
                <a:outerShdw blurRad="38100" dist="38100" dir="2700000" algn="tl">
                  <a:srgbClr val="000000">
                    <a:alpha val="43137"/>
                  </a:srgbClr>
                </a:outerShdw>
              </a:effectLst>
            </a:endParaRPr>
          </a:p>
          <a:p>
            <a:r>
              <a:rPr lang="it-IT" i="1" dirty="0">
                <a:effectLst>
                  <a:outerShdw blurRad="38100" dist="38100" dir="2700000" algn="tl">
                    <a:srgbClr val="000000">
                      <a:alpha val="43137"/>
                    </a:srgbClr>
                  </a:outerShdw>
                </a:effectLst>
              </a:rPr>
              <a:t>Do/don’t</a:t>
            </a:r>
          </a:p>
          <a:p>
            <a:endParaRPr lang="it-IT" i="1" dirty="0">
              <a:effectLst>
                <a:outerShdw blurRad="38100" dist="38100" dir="2700000" algn="tl">
                  <a:srgbClr val="000000">
                    <a:alpha val="43137"/>
                  </a:srgbClr>
                </a:outerShdw>
              </a:effectLst>
            </a:endParaRPr>
          </a:p>
          <a:p>
            <a:r>
              <a:rPr lang="it-IT" i="1" dirty="0" err="1">
                <a:effectLst>
                  <a:outerShdw blurRad="38100" dist="38100" dir="2700000" algn="tl">
                    <a:srgbClr val="000000">
                      <a:alpha val="43137"/>
                    </a:srgbClr>
                  </a:outerShdw>
                </a:effectLst>
              </a:rPr>
              <a:t>must</a:t>
            </a:r>
            <a:endParaRPr lang="it-IT" i="1" dirty="0">
              <a:effectLst>
                <a:outerShdw blurRad="38100" dist="38100" dir="2700000" algn="tl">
                  <a:srgbClr val="000000">
                    <a:alpha val="43137"/>
                  </a:srgbClr>
                </a:outerShdw>
              </a:effectLst>
            </a:endParaRPr>
          </a:p>
        </p:txBody>
      </p:sp>
      <p:sp>
        <p:nvSpPr>
          <p:cNvPr id="9" name="Freccia a destra con strisce 8"/>
          <p:cNvSpPr/>
          <p:nvPr/>
        </p:nvSpPr>
        <p:spPr>
          <a:xfrm>
            <a:off x="3581317" y="1651797"/>
            <a:ext cx="978408" cy="484632"/>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p:cNvSpPr txBox="1"/>
          <p:nvPr/>
        </p:nvSpPr>
        <p:spPr>
          <a:xfrm>
            <a:off x="4793673" y="1651797"/>
            <a:ext cx="2957348" cy="646331"/>
          </a:xfrm>
          <a:prstGeom prst="rect">
            <a:avLst/>
          </a:prstGeom>
          <a:noFill/>
          <a:ln w="57150">
            <a:solidFill>
              <a:srgbClr val="EB3013"/>
            </a:solidFill>
          </a:ln>
        </p:spPr>
        <p:txBody>
          <a:bodyPr wrap="none" rtlCol="0">
            <a:spAutoFit/>
          </a:bodyPr>
          <a:lstStyle/>
          <a:p>
            <a:r>
              <a:rPr lang="it-IT" b="1" dirty="0" err="1">
                <a:effectLst>
                  <a:outerShdw blurRad="38100" dist="38100" dir="2700000" algn="tl">
                    <a:srgbClr val="000000">
                      <a:alpha val="43137"/>
                    </a:srgbClr>
                  </a:outerShdw>
                </a:effectLst>
              </a:rPr>
              <a:t>Multiplicity</a:t>
            </a:r>
            <a:r>
              <a:rPr lang="it-IT" b="1" dirty="0">
                <a:effectLst>
                  <a:outerShdw blurRad="38100" dist="38100" dir="2700000" algn="tl">
                    <a:srgbClr val="000000">
                      <a:alpha val="43137"/>
                    </a:srgbClr>
                  </a:outerShdw>
                </a:effectLst>
              </a:rPr>
              <a:t> </a:t>
            </a:r>
            <a:r>
              <a:rPr lang="it-IT" b="1" dirty="0" err="1">
                <a:effectLst>
                  <a:outerShdw blurRad="38100" dist="38100" dir="2700000" algn="tl">
                    <a:srgbClr val="000000">
                      <a:alpha val="43137"/>
                    </a:srgbClr>
                  </a:outerShdw>
                </a:effectLst>
              </a:rPr>
              <a:t>of</a:t>
            </a:r>
            <a:r>
              <a:rPr lang="it-IT" b="1" dirty="0">
                <a:effectLst>
                  <a:outerShdw blurRad="38100" dist="38100" dir="2700000" algn="tl">
                    <a:srgbClr val="000000">
                      <a:alpha val="43137"/>
                    </a:srgbClr>
                  </a:outerShdw>
                </a:effectLst>
              </a:rPr>
              <a:t> </a:t>
            </a:r>
            <a:r>
              <a:rPr lang="it-IT" b="1" dirty="0" err="1">
                <a:effectLst>
                  <a:outerShdw blurRad="38100" dist="38100" dir="2700000" algn="tl">
                    <a:srgbClr val="000000">
                      <a:alpha val="43137"/>
                    </a:srgbClr>
                  </a:outerShdw>
                </a:effectLst>
              </a:rPr>
              <a:t>textual</a:t>
            </a:r>
            <a:r>
              <a:rPr lang="it-IT" b="1" dirty="0">
                <a:effectLst>
                  <a:outerShdw blurRad="38100" dist="38100" dir="2700000" algn="tl">
                    <a:srgbClr val="000000">
                      <a:alpha val="43137"/>
                    </a:srgbClr>
                  </a:outerShdw>
                </a:effectLst>
              </a:rPr>
              <a:t> </a:t>
            </a:r>
            <a:r>
              <a:rPr lang="it-IT" b="1" dirty="0" err="1">
                <a:effectLst>
                  <a:outerShdw blurRad="38100" dist="38100" dir="2700000" algn="tl">
                    <a:srgbClr val="000000">
                      <a:alpha val="43137"/>
                    </a:srgbClr>
                  </a:outerShdw>
                </a:effectLst>
              </a:rPr>
              <a:t>voices</a:t>
            </a:r>
            <a:r>
              <a:rPr lang="it-IT" b="1" dirty="0">
                <a:effectLst>
                  <a:outerShdw blurRad="38100" dist="38100" dir="2700000" algn="tl">
                    <a:srgbClr val="000000">
                      <a:alpha val="43137"/>
                    </a:srgbClr>
                  </a:outerShdw>
                </a:effectLst>
              </a:rPr>
              <a:t>:</a:t>
            </a:r>
          </a:p>
          <a:p>
            <a:r>
              <a:rPr lang="it-IT" b="1" dirty="0" err="1">
                <a:effectLst>
                  <a:outerShdw blurRad="38100" dist="38100" dir="2700000" algn="tl">
                    <a:srgbClr val="000000">
                      <a:alpha val="43137"/>
                    </a:srgbClr>
                  </a:outerShdw>
                </a:effectLst>
              </a:rPr>
              <a:t>Quoted</a:t>
            </a:r>
            <a:r>
              <a:rPr lang="it-IT" b="1" dirty="0">
                <a:effectLst>
                  <a:outerShdw blurRad="38100" dist="38100" dir="2700000" algn="tl">
                    <a:srgbClr val="000000">
                      <a:alpha val="43137"/>
                    </a:srgbClr>
                  </a:outerShdw>
                </a:effectLst>
              </a:rPr>
              <a:t> </a:t>
            </a:r>
            <a:r>
              <a:rPr lang="it-IT" b="1" dirty="0" err="1">
                <a:effectLst>
                  <a:outerShdw blurRad="38100" dist="38100" dir="2700000" algn="tl">
                    <a:srgbClr val="000000">
                      <a:alpha val="43137"/>
                    </a:srgbClr>
                  </a:outerShdw>
                </a:effectLst>
              </a:rPr>
              <a:t>speech</a:t>
            </a:r>
            <a:r>
              <a:rPr lang="it-IT"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4122587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0F8B7D7-B5E3-644D-9856-CC0934E69055}" type="slidenum">
              <a:rPr lang="it-IT" smtClean="0"/>
              <a:pPr/>
              <a:t>4</a:t>
            </a:fld>
            <a:endParaRPr lang="it-IT" dirty="0"/>
          </a:p>
        </p:txBody>
      </p:sp>
      <p:sp>
        <p:nvSpPr>
          <p:cNvPr id="8" name="Rettangolo 7"/>
          <p:cNvSpPr/>
          <p:nvPr/>
        </p:nvSpPr>
        <p:spPr>
          <a:xfrm>
            <a:off x="3331429" y="2462980"/>
            <a:ext cx="1812547" cy="923330"/>
          </a:xfrm>
          <a:prstGeom prst="rect">
            <a:avLst/>
          </a:prstGeom>
          <a:noFill/>
        </p:spPr>
        <p:txBody>
          <a:bodyPr wrap="none" lIns="91440" tIns="45720" rIns="91440" bIns="45720">
            <a:spAutoFit/>
          </a:bodyPr>
          <a:lstStyle/>
          <a:p>
            <a:pPr algn="ctr"/>
            <a:r>
              <a:rPr lang="it-IT"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genre</a:t>
            </a:r>
            <a:endParaRPr lang="it-IT"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9" name="Rettangolo 8"/>
          <p:cNvSpPr/>
          <p:nvPr/>
        </p:nvSpPr>
        <p:spPr>
          <a:xfrm>
            <a:off x="5375710" y="1531825"/>
            <a:ext cx="2364815" cy="923330"/>
          </a:xfrm>
          <a:prstGeom prst="rect">
            <a:avLst/>
          </a:prstGeom>
          <a:noFill/>
        </p:spPr>
        <p:txBody>
          <a:bodyPr wrap="none" lIns="91440" tIns="45720" rIns="91440" bIns="45720">
            <a:spAutoFit/>
          </a:bodyPr>
          <a:lstStyle/>
          <a:p>
            <a:pPr algn="ctr"/>
            <a:r>
              <a:rPr lang="it-IT" sz="54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register</a:t>
            </a:r>
            <a:endParaRPr lang="it-IT"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0" name="Rettangolo 9"/>
          <p:cNvSpPr/>
          <p:nvPr/>
        </p:nvSpPr>
        <p:spPr>
          <a:xfrm>
            <a:off x="1978803" y="1077985"/>
            <a:ext cx="2374368" cy="923330"/>
          </a:xfrm>
          <a:prstGeom prst="rect">
            <a:avLst/>
          </a:prstGeom>
          <a:noFill/>
        </p:spPr>
        <p:txBody>
          <a:bodyPr wrap="none" lIns="91440" tIns="45720" rIns="91440" bIns="45720">
            <a:spAutoFit/>
          </a:bodyPr>
          <a:lstStyle/>
          <a:p>
            <a:pPr algn="ctr"/>
            <a:r>
              <a:rPr lang="it-IT"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domain</a:t>
            </a:r>
            <a:endParaRPr lang="it-IT"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2" name="Rettangolo 11"/>
          <p:cNvSpPr/>
          <p:nvPr/>
        </p:nvSpPr>
        <p:spPr>
          <a:xfrm>
            <a:off x="931773" y="4111694"/>
            <a:ext cx="3190232" cy="923330"/>
          </a:xfrm>
          <a:prstGeom prst="rect">
            <a:avLst/>
          </a:prstGeom>
          <a:noFill/>
        </p:spPr>
        <p:txBody>
          <a:bodyPr wrap="none" lIns="91440" tIns="45720" rIns="91440" bIns="45720">
            <a:spAutoFit/>
          </a:bodyPr>
          <a:lstStyle/>
          <a:p>
            <a:pPr algn="ctr"/>
            <a:r>
              <a:rPr lang="it-IT"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r>
              <a:rPr lang="it-IT"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text </a:t>
            </a:r>
            <a:r>
              <a:rPr lang="it-IT" sz="5400" b="1" cap="none" spc="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type</a:t>
            </a:r>
            <a:r>
              <a:rPr lang="it-IT"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endParaRPr lang="it-IT"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3" name="Rettangolo 12"/>
          <p:cNvSpPr/>
          <p:nvPr/>
        </p:nvSpPr>
        <p:spPr>
          <a:xfrm>
            <a:off x="6356309" y="4166874"/>
            <a:ext cx="197227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it-IT" sz="5400" b="1" cap="none" spc="0" dirty="0" smtClean="0">
                <a:ln/>
                <a:solidFill>
                  <a:schemeClr val="accent4"/>
                </a:solidFill>
                <a:effectLst/>
              </a:rPr>
              <a:t>(style)</a:t>
            </a:r>
            <a:endParaRPr lang="it-IT" sz="5400" b="1" cap="none" spc="0" dirty="0">
              <a:ln/>
              <a:solidFill>
                <a:schemeClr val="accent4"/>
              </a:solidFill>
              <a:effectLst/>
            </a:endParaRPr>
          </a:p>
        </p:txBody>
      </p:sp>
      <p:sp>
        <p:nvSpPr>
          <p:cNvPr id="14" name="Rettangolo 13"/>
          <p:cNvSpPr/>
          <p:nvPr/>
        </p:nvSpPr>
        <p:spPr>
          <a:xfrm>
            <a:off x="1801569" y="5808864"/>
            <a:ext cx="5540876" cy="923330"/>
          </a:xfrm>
          <a:prstGeom prst="rect">
            <a:avLst/>
          </a:prstGeom>
          <a:noFill/>
        </p:spPr>
        <p:txBody>
          <a:bodyPr wrap="none" lIns="91440" tIns="45720" rIns="91440" bIns="45720">
            <a:spAutoFit/>
          </a:bodyPr>
          <a:lstStyle/>
          <a:p>
            <a:pPr algn="ctr"/>
            <a:r>
              <a:rPr lang="it-IT" sz="3200" b="0" cap="none" spc="0" dirty="0" smtClean="0">
                <a:ln w="0"/>
                <a:gradFill>
                  <a:gsLst>
                    <a:gs pos="21000">
                      <a:srgbClr val="53575C"/>
                    </a:gs>
                    <a:gs pos="88000">
                      <a:srgbClr val="C5C7CA"/>
                    </a:gs>
                  </a:gsLst>
                  <a:lin ang="5400000"/>
                </a:gradFill>
                <a:effectLst/>
              </a:rPr>
              <a:t>«… and </a:t>
            </a:r>
            <a:r>
              <a:rPr lang="it-IT" sz="3200" b="0" cap="none" spc="0" dirty="0" err="1" smtClean="0">
                <a:ln w="0"/>
                <a:gradFill>
                  <a:gsLst>
                    <a:gs pos="21000">
                      <a:srgbClr val="53575C"/>
                    </a:gs>
                    <a:gs pos="88000">
                      <a:srgbClr val="C5C7CA"/>
                    </a:gs>
                  </a:gsLst>
                  <a:lin ang="5400000"/>
                </a:gradFill>
                <a:effectLst/>
              </a:rPr>
              <a:t>other</a:t>
            </a:r>
            <a:r>
              <a:rPr lang="it-IT" sz="3200" b="0" cap="none" spc="0" dirty="0" smtClean="0">
                <a:ln w="0"/>
                <a:gradFill>
                  <a:gsLst>
                    <a:gs pos="21000">
                      <a:srgbClr val="53575C"/>
                    </a:gs>
                    <a:gs pos="88000">
                      <a:srgbClr val="C5C7CA"/>
                    </a:gs>
                  </a:gsLst>
                  <a:lin ang="5400000"/>
                </a:gradFill>
                <a:effectLst/>
              </a:rPr>
              <a:t> </a:t>
            </a:r>
            <a:r>
              <a:rPr lang="it-IT" sz="3200" b="0" cap="none" spc="0" dirty="0" err="1" smtClean="0">
                <a:ln w="0"/>
                <a:gradFill>
                  <a:gsLst>
                    <a:gs pos="21000">
                      <a:srgbClr val="53575C"/>
                    </a:gs>
                    <a:gs pos="88000">
                      <a:srgbClr val="C5C7CA"/>
                    </a:gs>
                  </a:gsLst>
                  <a:lin ang="5400000"/>
                </a:gradFill>
                <a:effectLst/>
              </a:rPr>
              <a:t>confusions</a:t>
            </a:r>
            <a:r>
              <a:rPr lang="it-IT" sz="3200" b="0" cap="none" spc="0" dirty="0" smtClean="0">
                <a:ln w="0"/>
                <a:gradFill>
                  <a:gsLst>
                    <a:gs pos="21000">
                      <a:srgbClr val="53575C"/>
                    </a:gs>
                    <a:gs pos="88000">
                      <a:srgbClr val="C5C7CA"/>
                    </a:gs>
                  </a:gsLst>
                  <a:lin ang="5400000"/>
                </a:gradFill>
                <a:effectLst/>
              </a:rPr>
              <a:t>»</a:t>
            </a:r>
            <a:r>
              <a:rPr lang="it-IT" sz="5400" b="0" cap="none" spc="0" dirty="0" smtClean="0">
                <a:ln w="0"/>
                <a:gradFill>
                  <a:gsLst>
                    <a:gs pos="21000">
                      <a:srgbClr val="53575C"/>
                    </a:gs>
                    <a:gs pos="88000">
                      <a:srgbClr val="C5C7CA"/>
                    </a:gs>
                  </a:gsLst>
                  <a:lin ang="5400000"/>
                </a:gradFill>
                <a:effectLst/>
              </a:rPr>
              <a:t> </a:t>
            </a:r>
            <a:r>
              <a:rPr lang="it-IT" sz="1600" b="0" cap="none" spc="0" dirty="0" smtClean="0">
                <a:ln w="0"/>
                <a:gradFill>
                  <a:gsLst>
                    <a:gs pos="21000">
                      <a:srgbClr val="53575C"/>
                    </a:gs>
                    <a:gs pos="88000">
                      <a:srgbClr val="C5C7CA"/>
                    </a:gs>
                  </a:gsLst>
                  <a:lin ang="5400000"/>
                </a:gradFill>
                <a:effectLst/>
              </a:rPr>
              <a:t>(Lee 2001)</a:t>
            </a:r>
            <a:endParaRPr lang="it-IT" sz="16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21154019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0800" y="48600"/>
            <a:ext cx="7171200" cy="514800"/>
          </a:xfrm>
        </p:spPr>
        <p:txBody>
          <a:bodyPr/>
          <a:lstStyle/>
          <a:p>
            <a:r>
              <a:rPr lang="it-IT" dirty="0"/>
              <a:t>IT- PR</a:t>
            </a:r>
          </a:p>
        </p:txBody>
      </p:sp>
      <p:sp>
        <p:nvSpPr>
          <p:cNvPr id="3" name="Segnaposto contenuto 2"/>
          <p:cNvSpPr>
            <a:spLocks noGrp="1"/>
          </p:cNvSpPr>
          <p:nvPr>
            <p:ph idx="1"/>
          </p:nvPr>
        </p:nvSpPr>
        <p:spPr>
          <a:xfrm>
            <a:off x="1440000" y="1454726"/>
            <a:ext cx="6562800" cy="5403273"/>
          </a:xfrm>
        </p:spPr>
        <p:txBody>
          <a:bodyPr>
            <a:normAutofit fontScale="25000" lnSpcReduction="20000"/>
          </a:bodyPr>
          <a:lstStyle/>
          <a:p>
            <a:r>
              <a:rPr lang="it-IT" dirty="0"/>
              <a:t>N	Key word		</a:t>
            </a:r>
            <a:r>
              <a:rPr lang="it-IT" dirty="0" err="1"/>
              <a:t>Freq</a:t>
            </a:r>
            <a:r>
              <a:rPr lang="it-IT" dirty="0"/>
              <a:t>.	%	</a:t>
            </a:r>
            <a:r>
              <a:rPr lang="it-IT" dirty="0" err="1"/>
              <a:t>Texts</a:t>
            </a:r>
            <a:r>
              <a:rPr lang="it-IT" dirty="0"/>
              <a:t>	RC. 	</a:t>
            </a:r>
            <a:r>
              <a:rPr lang="it-IT" dirty="0" err="1"/>
              <a:t>Freq</a:t>
            </a:r>
            <a:r>
              <a:rPr lang="it-IT" dirty="0"/>
              <a:t>.	RC. %	</a:t>
            </a:r>
            <a:r>
              <a:rPr lang="it-IT" dirty="0" err="1"/>
              <a:t>Keyness</a:t>
            </a:r>
            <a:r>
              <a:rPr lang="it-IT" dirty="0"/>
              <a:t>		P</a:t>
            </a:r>
          </a:p>
          <a:p>
            <a:r>
              <a:rPr lang="it-IT" dirty="0">
                <a:solidFill>
                  <a:srgbClr val="FF0000"/>
                </a:solidFill>
              </a:rPr>
              <a:t>394	IMPRENDITORI	5		4	116	0,01	-32,60	0,0000000084	</a:t>
            </a:r>
          </a:p>
          <a:p>
            <a:pPr marL="514350" indent="-514350">
              <a:buAutoNum type="arabicPlain" startAt="395"/>
            </a:pPr>
            <a:r>
              <a:rPr lang="it-IT" dirty="0">
                <a:solidFill>
                  <a:schemeClr val="accent1"/>
                </a:solidFill>
              </a:rPr>
              <a:t>CORSO		268	0,09	29	1.332	0,13	-33,37	0,0000000047	</a:t>
            </a:r>
          </a:p>
          <a:p>
            <a:r>
              <a:rPr lang="it-IT" dirty="0">
                <a:solidFill>
                  <a:schemeClr val="accent1"/>
                </a:solidFill>
              </a:rPr>
              <a:t>403	TRASPORTO	4		3	113	0,01	-34,88	0,0000000006	</a:t>
            </a:r>
          </a:p>
          <a:p>
            <a:r>
              <a:rPr lang="it-IT" dirty="0">
                <a:solidFill>
                  <a:schemeClr val="accent1"/>
                </a:solidFill>
              </a:rPr>
              <a:t>404	STORICO	9		8	152	0,02	-35,19	0,0000000005	</a:t>
            </a:r>
          </a:p>
          <a:p>
            <a:r>
              <a:rPr lang="it-IT" dirty="0">
                <a:solidFill>
                  <a:schemeClr val="accent1"/>
                </a:solidFill>
              </a:rPr>
              <a:t>405	CULTURALE	42	0,01	17	343	0,03	-35,22	0,0000000004	</a:t>
            </a:r>
          </a:p>
          <a:p>
            <a:pPr marL="514350" indent="-514350">
              <a:buAutoNum type="arabicPlain" startAt="406"/>
            </a:pPr>
            <a:r>
              <a:rPr lang="it-IT" dirty="0">
                <a:solidFill>
                  <a:schemeClr val="accent1"/>
                </a:solidFill>
              </a:rPr>
              <a:t>FORMATIVI	12		6	173	0,02	-35,41	0,0000000003	</a:t>
            </a:r>
          </a:p>
          <a:p>
            <a:pPr marL="514350" indent="-514350"/>
            <a:r>
              <a:rPr lang="it-IT" dirty="0">
                <a:solidFill>
                  <a:schemeClr val="accent1"/>
                </a:solidFill>
              </a:rPr>
              <a:t>408	INTERVENTI	119	0,04	23	711	0,07	-35,79	0,0000000001	</a:t>
            </a:r>
          </a:p>
          <a:p>
            <a:pPr marL="514350" indent="-514350">
              <a:buAutoNum type="arabicPlain" startAt="409"/>
            </a:pPr>
            <a:r>
              <a:rPr lang="it-IT" dirty="0">
                <a:solidFill>
                  <a:schemeClr val="tx1"/>
                </a:solidFill>
                <a:effectLst>
                  <a:outerShdw blurRad="38100" dist="38100" dir="2700000" algn="tl">
                    <a:srgbClr val="000000">
                      <a:alpha val="43137"/>
                    </a:srgbClr>
                  </a:outerShdw>
                </a:effectLst>
              </a:rPr>
              <a:t>RICORDIAMO	2		</a:t>
            </a:r>
            <a:r>
              <a:rPr lang="it-IT" dirty="0" err="1">
                <a:solidFill>
                  <a:schemeClr val="tx1"/>
                </a:solidFill>
                <a:effectLst>
                  <a:outerShdw blurRad="38100" dist="38100" dir="2700000" algn="tl">
                    <a:srgbClr val="000000">
                      <a:alpha val="43137"/>
                    </a:srgbClr>
                  </a:outerShdw>
                </a:effectLst>
              </a:rPr>
              <a:t>2</a:t>
            </a:r>
            <a:r>
              <a:rPr lang="it-IT" dirty="0">
                <a:solidFill>
                  <a:schemeClr val="tx1"/>
                </a:solidFill>
                <a:effectLst>
                  <a:outerShdw blurRad="38100" dist="38100" dir="2700000" algn="tl">
                    <a:srgbClr val="000000">
                      <a:alpha val="43137"/>
                    </a:srgbClr>
                  </a:outerShdw>
                </a:effectLst>
              </a:rPr>
              <a:t>	97		-36,04	0,0000000001	</a:t>
            </a:r>
          </a:p>
          <a:p>
            <a:pPr marL="514350" indent="-514350">
              <a:buAutoNum type="arabicPlain" startAt="409"/>
            </a:pPr>
            <a:r>
              <a:rPr lang="it-IT" dirty="0">
                <a:solidFill>
                  <a:schemeClr val="accent1"/>
                </a:solidFill>
              </a:rPr>
              <a:t>SOLUZIONI	49	0,02	22	383	0,04	-36,36	0,0000000001	</a:t>
            </a:r>
          </a:p>
          <a:p>
            <a:pPr marL="514350" indent="-514350">
              <a:buAutoNum type="arabicPlain" startAt="411"/>
            </a:pPr>
            <a:r>
              <a:rPr lang="it-IT" dirty="0"/>
              <a:t>FINANZIAMENTO	76	0,03	22	517	0,05	-36,74	0,0000000000	</a:t>
            </a:r>
          </a:p>
          <a:p>
            <a:pPr marL="514350" indent="-514350">
              <a:buAutoNum type="arabicPlain" startAt="416"/>
            </a:pPr>
            <a:r>
              <a:rPr lang="it-IT" dirty="0"/>
              <a:t>TOTALI		3		</a:t>
            </a:r>
            <a:r>
              <a:rPr lang="it-IT" dirty="0" err="1"/>
              <a:t>3</a:t>
            </a:r>
            <a:r>
              <a:rPr lang="it-IT" dirty="0"/>
              <a:t>	110	0,01	-37,54	0,0000000000	</a:t>
            </a:r>
          </a:p>
          <a:p>
            <a:pPr marL="514350" indent="-514350">
              <a:buAutoNum type="arabicPlain" startAt="418"/>
            </a:pPr>
            <a:r>
              <a:rPr lang="it-IT" dirty="0">
                <a:solidFill>
                  <a:schemeClr val="accent1"/>
                </a:solidFill>
              </a:rPr>
              <a:t>STRUMENTO	38	0,01	15	331	0,03	-37,82	0,0000000000	</a:t>
            </a:r>
          </a:p>
          <a:p>
            <a:pPr marL="514350" indent="-514350"/>
            <a:r>
              <a:rPr lang="it-IT" dirty="0">
                <a:solidFill>
                  <a:schemeClr val="accent1"/>
                </a:solidFill>
              </a:rPr>
              <a:t>420	MUTUI		34	0,01	14	310	0,03	-37,98	0,0000000000	</a:t>
            </a:r>
          </a:p>
          <a:p>
            <a:r>
              <a:rPr lang="it-IT" dirty="0"/>
              <a:t>421	ONERI		11		4	173	0,02	-37,99	0,0000000000	</a:t>
            </a:r>
          </a:p>
          <a:p>
            <a:r>
              <a:rPr lang="it-IT" dirty="0"/>
              <a:t>4</a:t>
            </a:r>
            <a:r>
              <a:rPr lang="it-IT" dirty="0">
                <a:solidFill>
                  <a:schemeClr val="accent1"/>
                </a:solidFill>
              </a:rPr>
              <a:t>22	SALUTE		57	0,02	21	430	0,04	-38,15	0,0000000000	</a:t>
            </a:r>
          </a:p>
          <a:p>
            <a:r>
              <a:rPr lang="it-IT" dirty="0">
                <a:solidFill>
                  <a:schemeClr val="accent1"/>
                </a:solidFill>
              </a:rPr>
              <a:t>424	HVB		8		3	153	0,02	-38,50	0,0000000000	</a:t>
            </a:r>
            <a:endParaRPr lang="it-IT" dirty="0">
              <a:solidFill>
                <a:srgbClr val="FF0000"/>
              </a:solidFill>
            </a:endParaRPr>
          </a:p>
          <a:p>
            <a:pPr marL="514350" indent="-514350">
              <a:buAutoNum type="arabicPlain" startAt="4426"/>
            </a:pPr>
            <a:r>
              <a:rPr lang="it-IT" dirty="0">
                <a:solidFill>
                  <a:srgbClr val="FF0000"/>
                </a:solidFill>
              </a:rPr>
              <a:t>COMUNITA’	45	0,02	8	372	0,04	-39,01	0,0000000000	</a:t>
            </a:r>
          </a:p>
          <a:p>
            <a:pPr marL="514350" indent="-514350">
              <a:buAutoNum type="arabicPlain" startAt="4426"/>
            </a:pPr>
            <a:r>
              <a:rPr lang="it-IT" dirty="0">
                <a:solidFill>
                  <a:srgbClr val="FF0000"/>
                </a:solidFill>
              </a:rPr>
              <a:t>CLIENTE	139	0,05	28	818	0,08	-39,30	0,0000000000	</a:t>
            </a:r>
          </a:p>
          <a:p>
            <a:pPr marL="514350" indent="-514350">
              <a:buAutoNum type="arabicPlain" startAt="430"/>
            </a:pPr>
            <a:r>
              <a:rPr lang="it-IT" dirty="0">
                <a:solidFill>
                  <a:schemeClr val="accent1"/>
                </a:solidFill>
              </a:rPr>
              <a:t>ENERGETICI	8		6	155	0,02	-39,32	0,0000000000	</a:t>
            </a:r>
          </a:p>
          <a:p>
            <a:pPr marL="514350" indent="-514350">
              <a:buAutoNum type="arabicPlain" startAt="441"/>
            </a:pPr>
            <a:r>
              <a:rPr lang="it-IT" dirty="0">
                <a:solidFill>
                  <a:schemeClr val="accent1"/>
                </a:solidFill>
              </a:rPr>
              <a:t>FOTOVOLTAICI	3		</a:t>
            </a:r>
            <a:r>
              <a:rPr lang="it-IT" dirty="0" err="1">
                <a:solidFill>
                  <a:schemeClr val="accent1"/>
                </a:solidFill>
              </a:rPr>
              <a:t>3</a:t>
            </a:r>
            <a:r>
              <a:rPr lang="it-IT" dirty="0">
                <a:solidFill>
                  <a:schemeClr val="accent1"/>
                </a:solidFill>
              </a:rPr>
              <a:t>	118	0,01	-41,22	0,0000000000	</a:t>
            </a:r>
          </a:p>
          <a:p>
            <a:pPr marL="514350" indent="-514350">
              <a:buAutoNum type="arabicPlain" startAt="445"/>
            </a:pPr>
            <a:r>
              <a:rPr lang="it-IT" dirty="0"/>
              <a:t>CONTRIBUTI	36	0,01	17	335	0,03	-42,28	0,0000000000	</a:t>
            </a:r>
          </a:p>
          <a:p>
            <a:pPr marL="514350" indent="-514350">
              <a:buAutoNum type="arabicPlain" startAt="445"/>
            </a:pPr>
            <a:r>
              <a:rPr lang="it-IT" dirty="0">
                <a:solidFill>
                  <a:schemeClr val="accent1"/>
                </a:solidFill>
              </a:rPr>
              <a:t>SCUOLE	5		4	139	0,01	-42,60	0,0000000000	</a:t>
            </a:r>
          </a:p>
          <a:p>
            <a:pPr marL="514350" indent="-514350">
              <a:buAutoNum type="arabicPlain" startAt="448"/>
            </a:pPr>
            <a:r>
              <a:rPr lang="it-IT" dirty="0">
                <a:solidFill>
                  <a:schemeClr val="accent1"/>
                </a:solidFill>
              </a:rPr>
              <a:t>ARTISTICO	9		6	171	0,02	-42,85	0,0000000000	</a:t>
            </a:r>
          </a:p>
          <a:p>
            <a:pPr marL="514350" indent="-514350"/>
            <a:r>
              <a:rPr lang="it-IT" dirty="0"/>
              <a:t>520	</a:t>
            </a:r>
            <a:r>
              <a:rPr lang="it-IT" dirty="0">
                <a:solidFill>
                  <a:srgbClr val="FF0000"/>
                </a:solidFill>
              </a:rPr>
              <a:t>DONNE		65	0,02	17	649	0,06	-90,25	0,0000000000	</a:t>
            </a:r>
          </a:p>
          <a:p>
            <a:r>
              <a:rPr lang="it-IT" dirty="0"/>
              <a:t>521	FINANZIAMENTI	54	0,02	25	591	0,06	-92,04	0,0000000000	</a:t>
            </a:r>
          </a:p>
          <a:p>
            <a:r>
              <a:rPr lang="it-IT" dirty="0"/>
              <a:t>522	SOSTEGNO	110	0,04	27	900	0,09	-92,76	0,0000000000	</a:t>
            </a:r>
          </a:p>
          <a:p>
            <a:r>
              <a:rPr lang="it-IT" dirty="0"/>
              <a:t>523	</a:t>
            </a:r>
            <a:r>
              <a:rPr lang="it-IT" dirty="0">
                <a:solidFill>
                  <a:srgbClr val="FF0000"/>
                </a:solidFill>
              </a:rPr>
              <a:t>BAMBINI		6		5	259	0,03	-93,12	0,0000000000	</a:t>
            </a:r>
          </a:p>
          <a:p>
            <a:r>
              <a:rPr lang="it-IT" dirty="0"/>
              <a:t>524	</a:t>
            </a:r>
            <a:r>
              <a:rPr lang="it-IT" dirty="0">
                <a:solidFill>
                  <a:schemeClr val="accent1"/>
                </a:solidFill>
              </a:rPr>
              <a:t>RIFIUTI		16		8	345	0,03	-93,23	0,0000000000	</a:t>
            </a:r>
          </a:p>
          <a:p>
            <a:r>
              <a:rPr lang="it-IT" dirty="0">
                <a:solidFill>
                  <a:schemeClr val="accent1"/>
                </a:solidFill>
              </a:rPr>
              <a:t>525	SICUREZZA	94	0,03	23	822	0,08	-94,53	0,0000000000	</a:t>
            </a:r>
          </a:p>
          <a:p>
            <a:r>
              <a:rPr lang="it-IT" dirty="0">
                <a:solidFill>
                  <a:schemeClr val="accent1"/>
                </a:solidFill>
              </a:rPr>
              <a:t>5</a:t>
            </a:r>
            <a:r>
              <a:rPr lang="it-IT" dirty="0"/>
              <a:t>26	</a:t>
            </a:r>
            <a:r>
              <a:rPr lang="it-IT" dirty="0">
                <a:solidFill>
                  <a:srgbClr val="FF0000"/>
                </a:solidFill>
              </a:rPr>
              <a:t>RICERCA	75	0,03	21	727	0,07	-97,18	0,0000000000	</a:t>
            </a:r>
          </a:p>
          <a:p>
            <a:r>
              <a:rPr lang="it-IT" dirty="0"/>
              <a:t>5</a:t>
            </a:r>
            <a:r>
              <a:rPr lang="it-IT" dirty="0">
                <a:solidFill>
                  <a:schemeClr val="accent1"/>
                </a:solidFill>
              </a:rPr>
              <a:t>27	INIZIATIVE	268	0,09	28	1.683	0,17	-97,81	0,0000000000	</a:t>
            </a:r>
          </a:p>
          <a:p>
            <a:pPr marL="514350" indent="-514350">
              <a:buAutoNum type="arabicPlain" startAt="528"/>
            </a:pPr>
            <a:r>
              <a:rPr lang="it-IT" dirty="0">
                <a:solidFill>
                  <a:srgbClr val="FF0000"/>
                </a:solidFill>
              </a:rPr>
              <a:t>FORMAZIONE	221	0,08	30	1.487	0,15	-103,05	0,0000000000	</a:t>
            </a:r>
          </a:p>
          <a:p>
            <a:pPr marL="514350" indent="-514350"/>
            <a:r>
              <a:rPr lang="it-IT" dirty="0"/>
              <a:t>5</a:t>
            </a:r>
            <a:r>
              <a:rPr lang="it-IT" dirty="0">
                <a:solidFill>
                  <a:schemeClr val="accent1"/>
                </a:solidFill>
              </a:rPr>
              <a:t>31	EMISSIONI	39	0,01	15	556	0,06	-112,77	0,0000000000	</a:t>
            </a:r>
          </a:p>
          <a:p>
            <a:r>
              <a:rPr lang="it-IT" dirty="0">
                <a:solidFill>
                  <a:schemeClr val="accent1"/>
                </a:solidFill>
              </a:rPr>
              <a:t>533	PROGETTI	148	0,05	28	1.217	0,12	-126,55	0,0000000000	</a:t>
            </a:r>
          </a:p>
          <a:p>
            <a:r>
              <a:rPr lang="it-IT" dirty="0">
                <a:solidFill>
                  <a:schemeClr val="accent1"/>
                </a:solidFill>
              </a:rPr>
              <a:t>5</a:t>
            </a:r>
            <a:r>
              <a:rPr lang="it-IT" dirty="0"/>
              <a:t>34	CIRCA		174	0,06	29	1.360	0,14	-129,19	0,0000000000	</a:t>
            </a:r>
          </a:p>
          <a:p>
            <a:r>
              <a:rPr lang="it-IT" dirty="0"/>
              <a:t>5</a:t>
            </a:r>
            <a:r>
              <a:rPr lang="it-IT" dirty="0">
                <a:solidFill>
                  <a:schemeClr val="accent1"/>
                </a:solidFill>
              </a:rPr>
              <a:t>35	IMPIANTI		14		7	424	0,04	-134,77	0,0000000000	</a:t>
            </a:r>
          </a:p>
          <a:p>
            <a:r>
              <a:rPr lang="it-IT" dirty="0">
                <a:solidFill>
                  <a:schemeClr val="accent1"/>
                </a:solidFill>
              </a:rPr>
              <a:t>536	PROGETTO	228	0,08	29	1.675	0,17	-141,02	0,0000000000	</a:t>
            </a:r>
          </a:p>
          <a:p>
            <a:r>
              <a:rPr lang="it-IT" dirty="0">
                <a:solidFill>
                  <a:srgbClr val="FF0000"/>
                </a:solidFill>
              </a:rPr>
              <a:t>537	GIOVANI		37	0,01	15	634	0,06	-148,33	0,0000000000	</a:t>
            </a:r>
          </a:p>
          <a:p>
            <a:r>
              <a:rPr lang="it-IT" dirty="0"/>
              <a:t>538	TOTALE		168	0,06	28	1.481	0,15	-172,56	0,0000000000	</a:t>
            </a:r>
          </a:p>
          <a:p>
            <a:r>
              <a:rPr lang="it-IT" dirty="0"/>
              <a:t>539	MILIONI		118	0,04	27	1.223	0,12	-178,44	0,0000000000	</a:t>
            </a:r>
          </a:p>
          <a:p>
            <a:r>
              <a:rPr lang="it-IT" dirty="0">
                <a:solidFill>
                  <a:schemeClr val="accent1"/>
                </a:solidFill>
              </a:rPr>
              <a:t>542	ENERGIA	48	0,02	18	945	0,09	-242,22	0,0000000000	</a:t>
            </a:r>
          </a:p>
          <a:p>
            <a:r>
              <a:rPr lang="it-IT" dirty="0"/>
              <a:t>543	EURO		164	0,06	28	1.728	0,17	-257,40	0,0000000000	</a:t>
            </a:r>
          </a:p>
          <a:p>
            <a:r>
              <a:rPr lang="it-IT" dirty="0"/>
              <a:t>544	#		14.161	4,86	30	58.508	5,86	-435,32	0,0000000000	</a:t>
            </a: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40</a:t>
            </a:fld>
            <a:endParaRPr lang="it-IT" dirty="0"/>
          </a:p>
        </p:txBody>
      </p:sp>
      <p:sp>
        <p:nvSpPr>
          <p:cNvPr id="5" name="Segnaposto testo 4"/>
          <p:cNvSpPr>
            <a:spLocks noGrp="1"/>
          </p:cNvSpPr>
          <p:nvPr>
            <p:ph type="body" sz="quarter" idx="13"/>
          </p:nvPr>
        </p:nvSpPr>
        <p:spPr/>
        <p:txBody>
          <a:bodyPr/>
          <a:lstStyle/>
          <a:p>
            <a:r>
              <a:rPr lang="it-IT" dirty="0" err="1"/>
              <a:t>Figures</a:t>
            </a:r>
            <a:r>
              <a:rPr lang="it-IT" dirty="0"/>
              <a:t>/</a:t>
            </a:r>
            <a:r>
              <a:rPr lang="it-IT" dirty="0" err="1"/>
              <a:t>Investments</a:t>
            </a:r>
            <a:r>
              <a:rPr lang="it-IT" dirty="0">
                <a:solidFill>
                  <a:schemeClr val="accent1"/>
                </a:solidFill>
              </a:rPr>
              <a:t> + </a:t>
            </a:r>
            <a:r>
              <a:rPr lang="it-IT" dirty="0" err="1">
                <a:solidFill>
                  <a:schemeClr val="accent1"/>
                </a:solidFill>
              </a:rPr>
              <a:t>practices</a:t>
            </a:r>
            <a:r>
              <a:rPr lang="it-IT" dirty="0">
                <a:solidFill>
                  <a:schemeClr val="accent1"/>
                </a:solidFill>
              </a:rPr>
              <a:t>/</a:t>
            </a:r>
            <a:r>
              <a:rPr lang="it-IT" dirty="0" err="1">
                <a:solidFill>
                  <a:schemeClr val="accent1"/>
                </a:solidFill>
              </a:rPr>
              <a:t>actions</a:t>
            </a:r>
            <a:r>
              <a:rPr lang="it-IT" dirty="0">
                <a:solidFill>
                  <a:schemeClr val="accent1"/>
                </a:solidFill>
              </a:rPr>
              <a:t>/</a:t>
            </a:r>
            <a:r>
              <a:rPr lang="it-IT" dirty="0" err="1">
                <a:solidFill>
                  <a:schemeClr val="accent1"/>
                </a:solidFill>
              </a:rPr>
              <a:t>sectors</a:t>
            </a:r>
            <a:r>
              <a:rPr lang="it-IT" dirty="0">
                <a:solidFill>
                  <a:schemeClr val="accent1"/>
                </a:solidFill>
              </a:rPr>
              <a:t> </a:t>
            </a:r>
            <a:r>
              <a:rPr lang="it-IT" dirty="0">
                <a:solidFill>
                  <a:srgbClr val="FF0000"/>
                </a:solidFill>
              </a:rPr>
              <a:t>+ </a:t>
            </a:r>
            <a:r>
              <a:rPr lang="it-IT" dirty="0" err="1">
                <a:solidFill>
                  <a:srgbClr val="FF0000"/>
                </a:solidFill>
              </a:rPr>
              <a:t>other</a:t>
            </a:r>
            <a:r>
              <a:rPr lang="it-IT" dirty="0">
                <a:solidFill>
                  <a:srgbClr val="FF0000"/>
                </a:solidFill>
              </a:rPr>
              <a:t> </a:t>
            </a:r>
            <a:r>
              <a:rPr lang="it-IT" dirty="0" err="1">
                <a:solidFill>
                  <a:srgbClr val="FF0000"/>
                </a:solidFill>
              </a:rPr>
              <a:t>stakeholders</a:t>
            </a:r>
            <a:r>
              <a:rPr lang="it-IT" dirty="0">
                <a:solidFill>
                  <a:srgbClr val="FF0000"/>
                </a:solidFill>
              </a:rPr>
              <a:t> </a:t>
            </a:r>
            <a:r>
              <a:rPr lang="it-IT" dirty="0">
                <a:solidFill>
                  <a:schemeClr val="tx1"/>
                </a:solidFill>
              </a:rPr>
              <a:t>+ </a:t>
            </a:r>
            <a:r>
              <a:rPr lang="it-IT" dirty="0" err="1">
                <a:solidFill>
                  <a:schemeClr val="tx1"/>
                </a:solidFill>
              </a:rPr>
              <a:t>listing</a:t>
            </a:r>
            <a:r>
              <a:rPr lang="it-IT" dirty="0">
                <a:solidFill>
                  <a:schemeClr val="tx1"/>
                </a:solidFill>
              </a:rPr>
              <a:t>/</a:t>
            </a:r>
            <a:r>
              <a:rPr lang="it-IT" dirty="0" err="1">
                <a:solidFill>
                  <a:schemeClr val="tx1"/>
                </a:solidFill>
              </a:rPr>
              <a:t>exemplification</a:t>
            </a:r>
            <a:endParaRPr lang="it-IT" dirty="0">
              <a:solidFill>
                <a:schemeClr val="tx1"/>
              </a:solidFill>
            </a:endParaRPr>
          </a:p>
        </p:txBody>
      </p:sp>
    </p:spTree>
    <p:extLst>
      <p:ext uri="{BB962C8B-B14F-4D97-AF65-F5344CB8AC3E}">
        <p14:creationId xmlns:p14="http://schemas.microsoft.com/office/powerpoint/2010/main" val="40598121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 in English</a:t>
            </a:r>
          </a:p>
        </p:txBody>
      </p:sp>
      <p:sp>
        <p:nvSpPr>
          <p:cNvPr id="3" name="Segnaposto contenuto 2"/>
          <p:cNvSpPr>
            <a:spLocks noGrp="1"/>
          </p:cNvSpPr>
          <p:nvPr>
            <p:ph idx="1"/>
          </p:nvPr>
        </p:nvSpPr>
        <p:spPr/>
        <p:txBody>
          <a:bodyPr>
            <a:normAutofit fontScale="70000" lnSpcReduction="20000"/>
          </a:bodyPr>
          <a:lstStyle/>
          <a:p>
            <a:r>
              <a:rPr lang="it-IT" dirty="0" err="1"/>
              <a:t>Figures</a:t>
            </a:r>
            <a:r>
              <a:rPr lang="it-IT" dirty="0"/>
              <a:t>/</a:t>
            </a:r>
            <a:r>
              <a:rPr lang="it-IT" dirty="0" err="1"/>
              <a:t>Investments</a:t>
            </a:r>
            <a:r>
              <a:rPr lang="it-IT" dirty="0"/>
              <a:t>: </a:t>
            </a:r>
          </a:p>
          <a:p>
            <a:pPr lvl="1"/>
            <a:r>
              <a:rPr lang="it-IT" dirty="0"/>
              <a:t>Total, #</a:t>
            </a:r>
          </a:p>
          <a:p>
            <a:r>
              <a:rPr lang="it-IT" dirty="0" err="1">
                <a:solidFill>
                  <a:schemeClr val="accent1"/>
                </a:solidFill>
              </a:rPr>
              <a:t>practices</a:t>
            </a:r>
            <a:r>
              <a:rPr lang="it-IT" dirty="0">
                <a:solidFill>
                  <a:schemeClr val="accent1"/>
                </a:solidFill>
              </a:rPr>
              <a:t>/</a:t>
            </a:r>
            <a:r>
              <a:rPr lang="it-IT" dirty="0" err="1">
                <a:solidFill>
                  <a:schemeClr val="accent1"/>
                </a:solidFill>
              </a:rPr>
              <a:t>actions</a:t>
            </a:r>
            <a:r>
              <a:rPr lang="it-IT" dirty="0">
                <a:solidFill>
                  <a:schemeClr val="accent1"/>
                </a:solidFill>
              </a:rPr>
              <a:t>/</a:t>
            </a:r>
            <a:r>
              <a:rPr lang="it-IT" dirty="0" err="1">
                <a:solidFill>
                  <a:schemeClr val="accent1"/>
                </a:solidFill>
              </a:rPr>
              <a:t>sectors</a:t>
            </a:r>
            <a:endParaRPr lang="it-IT" dirty="0">
              <a:solidFill>
                <a:schemeClr val="accent1"/>
              </a:solidFill>
            </a:endParaRPr>
          </a:p>
          <a:p>
            <a:pPr lvl="2"/>
            <a:r>
              <a:rPr lang="it-IT" i="1" dirty="0" err="1"/>
              <a:t>Opened</a:t>
            </a:r>
            <a:r>
              <a:rPr lang="it-IT" i="1" dirty="0"/>
              <a:t>, </a:t>
            </a:r>
            <a:r>
              <a:rPr lang="it-IT" i="1" dirty="0" err="1"/>
              <a:t>donated</a:t>
            </a:r>
            <a:r>
              <a:rPr lang="it-IT" i="1" dirty="0"/>
              <a:t>, </a:t>
            </a:r>
            <a:r>
              <a:rPr lang="it-IT" i="1" dirty="0" err="1"/>
              <a:t>launched</a:t>
            </a:r>
            <a:endParaRPr lang="it-IT" i="1" dirty="0"/>
          </a:p>
          <a:p>
            <a:pPr lvl="2"/>
            <a:r>
              <a:rPr lang="it-IT" i="1" dirty="0" err="1"/>
              <a:t>managers</a:t>
            </a:r>
            <a:r>
              <a:rPr lang="it-IT" i="1" dirty="0"/>
              <a:t>, </a:t>
            </a:r>
            <a:r>
              <a:rPr lang="it-IT" i="1" dirty="0" err="1"/>
              <a:t>housing</a:t>
            </a:r>
            <a:r>
              <a:rPr lang="it-IT" i="1" dirty="0"/>
              <a:t>, </a:t>
            </a:r>
            <a:r>
              <a:rPr lang="it-IT" i="1" dirty="0" err="1"/>
              <a:t>electricity</a:t>
            </a:r>
            <a:r>
              <a:rPr lang="it-IT" i="1" dirty="0"/>
              <a:t>, art, service, help, </a:t>
            </a:r>
            <a:r>
              <a:rPr lang="it-IT" i="1" dirty="0" err="1"/>
              <a:t>emissions</a:t>
            </a:r>
            <a:r>
              <a:rPr lang="it-IT" i="1" dirty="0"/>
              <a:t>, </a:t>
            </a:r>
            <a:r>
              <a:rPr lang="it-IT" i="1" dirty="0" err="1"/>
              <a:t>tonnes</a:t>
            </a:r>
            <a:r>
              <a:rPr lang="it-IT" i="1" dirty="0"/>
              <a:t>, </a:t>
            </a:r>
            <a:r>
              <a:rPr lang="it-IT" i="1" dirty="0" err="1"/>
              <a:t>cooperation</a:t>
            </a:r>
            <a:r>
              <a:rPr lang="it-IT" i="1" dirty="0"/>
              <a:t>, </a:t>
            </a:r>
            <a:r>
              <a:rPr lang="it-IT" i="1" dirty="0" err="1"/>
              <a:t>programme</a:t>
            </a:r>
            <a:r>
              <a:rPr lang="it-IT" i="1" dirty="0"/>
              <a:t>, project, training, </a:t>
            </a:r>
            <a:r>
              <a:rPr lang="it-IT" i="1" dirty="0" err="1"/>
              <a:t>programme</a:t>
            </a:r>
            <a:endParaRPr lang="it-IT" i="1" dirty="0"/>
          </a:p>
          <a:p>
            <a:r>
              <a:rPr lang="it-IT" dirty="0" err="1">
                <a:solidFill>
                  <a:srgbClr val="FF0000"/>
                </a:solidFill>
              </a:rPr>
              <a:t>other</a:t>
            </a:r>
            <a:r>
              <a:rPr lang="it-IT" dirty="0">
                <a:solidFill>
                  <a:srgbClr val="FF0000"/>
                </a:solidFill>
              </a:rPr>
              <a:t> </a:t>
            </a:r>
            <a:r>
              <a:rPr lang="it-IT" dirty="0" err="1">
                <a:solidFill>
                  <a:srgbClr val="FF0000"/>
                </a:solidFill>
              </a:rPr>
              <a:t>stakeholders</a:t>
            </a:r>
            <a:endParaRPr lang="it-IT" dirty="0">
              <a:solidFill>
                <a:srgbClr val="FF0000"/>
              </a:solidFill>
            </a:endParaRPr>
          </a:p>
          <a:p>
            <a:pPr lvl="1"/>
            <a:r>
              <a:rPr lang="it-IT" i="1" dirty="0" err="1"/>
              <a:t>Local</a:t>
            </a:r>
            <a:r>
              <a:rPr lang="it-IT" i="1" dirty="0"/>
              <a:t>, </a:t>
            </a:r>
            <a:r>
              <a:rPr lang="it-IT" i="1" dirty="0" err="1"/>
              <a:t>teachers</a:t>
            </a:r>
            <a:r>
              <a:rPr lang="it-IT" i="1" dirty="0"/>
              <a:t>, </a:t>
            </a:r>
            <a:r>
              <a:rPr lang="it-IT" i="1" dirty="0" err="1"/>
              <a:t>universities</a:t>
            </a:r>
            <a:r>
              <a:rPr lang="it-IT" i="1" dirty="0"/>
              <a:t>, </a:t>
            </a:r>
            <a:r>
              <a:rPr lang="it-IT" i="1" dirty="0" err="1"/>
              <a:t>youth</a:t>
            </a:r>
            <a:r>
              <a:rPr lang="it-IT" i="1" dirty="0"/>
              <a:t>, </a:t>
            </a:r>
            <a:r>
              <a:rPr lang="it-IT" i="1" dirty="0" err="1"/>
              <a:t>schools</a:t>
            </a:r>
            <a:r>
              <a:rPr lang="it-IT" i="1" dirty="0"/>
              <a:t>,</a:t>
            </a:r>
            <a:r>
              <a:rPr lang="it-IT" i="1" dirty="0" err="1"/>
              <a:t>children</a:t>
            </a:r>
            <a:r>
              <a:rPr lang="it-IT" i="1" dirty="0"/>
              <a:t>, </a:t>
            </a:r>
            <a:r>
              <a:rPr lang="it-IT" i="1" dirty="0" err="1"/>
              <a:t>students</a:t>
            </a:r>
            <a:r>
              <a:rPr lang="it-IT" i="1" dirty="0"/>
              <a:t>, </a:t>
            </a:r>
            <a:r>
              <a:rPr lang="it-IT" i="1" dirty="0" err="1"/>
              <a:t>employees</a:t>
            </a:r>
            <a:endParaRPr lang="it-IT" i="1" dirty="0"/>
          </a:p>
          <a:p>
            <a:r>
              <a:rPr lang="it-IT" dirty="0" err="1"/>
              <a:t>listing</a:t>
            </a:r>
            <a:r>
              <a:rPr lang="it-IT" dirty="0"/>
              <a:t>/</a:t>
            </a:r>
            <a:r>
              <a:rPr lang="it-IT" dirty="0" err="1"/>
              <a:t>exemplification</a:t>
            </a:r>
            <a:r>
              <a:rPr lang="it-IT" dirty="0"/>
              <a:t>?</a:t>
            </a:r>
            <a:endParaRPr lang="it-IT" i="1"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41</a:t>
            </a:fld>
            <a:endParaRPr lang="it-IT" dirty="0"/>
          </a:p>
        </p:txBody>
      </p:sp>
      <p:sp>
        <p:nvSpPr>
          <p:cNvPr id="5" name="Segnaposto testo 4"/>
          <p:cNvSpPr>
            <a:spLocks noGrp="1"/>
          </p:cNvSpPr>
          <p:nvPr>
            <p:ph type="body" sz="quarter" idx="13"/>
          </p:nvPr>
        </p:nvSpPr>
        <p:spPr/>
        <p:txBody>
          <a:bodyPr/>
          <a:lstStyle/>
          <a:p>
            <a:r>
              <a:rPr lang="it-IT" dirty="0" err="1"/>
              <a:t>Similarities</a:t>
            </a:r>
            <a:r>
              <a:rPr lang="it-IT" dirty="0"/>
              <a:t> and </a:t>
            </a:r>
            <a:r>
              <a:rPr lang="it-IT" dirty="0" err="1"/>
              <a:t>differences</a:t>
            </a:r>
            <a:endParaRPr lang="it-IT" dirty="0"/>
          </a:p>
        </p:txBody>
      </p:sp>
      <p:sp>
        <p:nvSpPr>
          <p:cNvPr id="6" name="CasellaDiTesto 5"/>
          <p:cNvSpPr txBox="1"/>
          <p:nvPr/>
        </p:nvSpPr>
        <p:spPr>
          <a:xfrm>
            <a:off x="2514960" y="5660014"/>
            <a:ext cx="4701918" cy="369332"/>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en-US" dirty="0"/>
              <a:t>162	NEW	</a:t>
            </a:r>
            <a:r>
              <a:rPr lang="en-US" dirty="0" smtClean="0"/>
              <a:t>30 </a:t>
            </a:r>
            <a:r>
              <a:rPr lang="en-US" dirty="0" err="1" smtClean="0"/>
              <a:t>pttw</a:t>
            </a:r>
            <a:r>
              <a:rPr lang="en-US" dirty="0" smtClean="0"/>
              <a:t> in PR vs 19 in SP</a:t>
            </a:r>
            <a:endParaRPr lang="it-IT" dirty="0"/>
          </a:p>
        </p:txBody>
      </p:sp>
    </p:spTree>
    <p:extLst>
      <p:ext uri="{BB962C8B-B14F-4D97-AF65-F5344CB8AC3E}">
        <p14:creationId xmlns:p14="http://schemas.microsoft.com/office/powerpoint/2010/main" val="24836840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Grammar</a:t>
            </a:r>
            <a:r>
              <a:rPr lang="it-IT" dirty="0"/>
              <a:t> </a:t>
            </a:r>
            <a:r>
              <a:rPr lang="it-IT" dirty="0" err="1"/>
              <a:t>words</a:t>
            </a:r>
            <a:endParaRPr lang="it-IT" dirty="0"/>
          </a:p>
        </p:txBody>
      </p:sp>
      <p:sp>
        <p:nvSpPr>
          <p:cNvPr id="3" name="Segnaposto contenuto 2"/>
          <p:cNvSpPr>
            <a:spLocks noGrp="1"/>
          </p:cNvSpPr>
          <p:nvPr>
            <p:ph idx="1"/>
          </p:nvPr>
        </p:nvSpPr>
        <p:spPr>
          <a:xfrm>
            <a:off x="1440000" y="3473610"/>
            <a:ext cx="7171200" cy="1235892"/>
          </a:xfrm>
          <a:ln>
            <a:solidFill>
              <a:srgbClr val="00B050"/>
            </a:solidFill>
          </a:ln>
        </p:spPr>
        <p:txBody>
          <a:bodyPr>
            <a:normAutofit fontScale="77500" lnSpcReduction="20000"/>
          </a:bodyPr>
          <a:lstStyle/>
          <a:p>
            <a:r>
              <a:rPr lang="en-US" sz="1600" dirty="0"/>
              <a:t>N	Key word	Freq.	%	Texts	RC. 		</a:t>
            </a:r>
            <a:r>
              <a:rPr lang="en-US" sz="1600" dirty="0" err="1"/>
              <a:t>Freq.RC</a:t>
            </a:r>
            <a:r>
              <a:rPr lang="en-US" sz="1600" dirty="0"/>
              <a:t>. %		</a:t>
            </a:r>
            <a:r>
              <a:rPr lang="en-US" sz="1600" dirty="0" err="1"/>
              <a:t>Keyness</a:t>
            </a:r>
            <a:r>
              <a:rPr lang="en-US" sz="1600" dirty="0"/>
              <a:t>	P</a:t>
            </a:r>
          </a:p>
          <a:p>
            <a:pPr marL="342900" indent="-342900">
              <a:buAutoNum type="arabicPlain" startAt="398"/>
            </a:pPr>
            <a:r>
              <a:rPr lang="en-US" sz="1600" dirty="0"/>
              <a:t>   IN		4.025	1,38	30	15.269		1,53		-33,70		0,0000000035</a:t>
            </a:r>
          </a:p>
          <a:p>
            <a:pPr marL="342900" indent="-342900"/>
            <a:r>
              <a:rPr lang="en-US" sz="1600" u="sng" dirty="0">
                <a:solidFill>
                  <a:schemeClr val="accent1"/>
                </a:solidFill>
                <a:effectLst>
                  <a:outerShdw blurRad="38100" dist="38100" dir="2700000" algn="tl">
                    <a:srgbClr val="000000">
                      <a:alpha val="43137"/>
                    </a:srgbClr>
                  </a:outerShdw>
                </a:effectLst>
              </a:rPr>
              <a:t>476	   UN		2.042	0,70	30	8.349			0,84		-53,07		0,0000000000</a:t>
            </a:r>
          </a:p>
          <a:p>
            <a:pPr marL="342900" indent="-342900"/>
            <a:r>
              <a:rPr lang="it-IT" sz="1600" dirty="0"/>
              <a:t>540	    A		3.100	1,06	30	13.807		1,38		-185,19	0,0000000000</a:t>
            </a:r>
          </a:p>
          <a:p>
            <a:pPr marL="342900" indent="-342900">
              <a:buAutoNum type="arabicPlain" startAt="541"/>
            </a:pPr>
            <a:r>
              <a:rPr lang="it-IT" sz="1600" dirty="0"/>
              <a:t>PER		3.403	1,17	30	15.044		1,51		-191,51	0,0000000000 	</a:t>
            </a:r>
          </a:p>
          <a:p>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42</a:t>
            </a:fld>
            <a:endParaRPr lang="it-IT" dirty="0"/>
          </a:p>
        </p:txBody>
      </p:sp>
      <p:sp>
        <p:nvSpPr>
          <p:cNvPr id="5" name="Segnaposto testo 4"/>
          <p:cNvSpPr>
            <a:spLocks noGrp="1"/>
          </p:cNvSpPr>
          <p:nvPr>
            <p:ph type="body" sz="quarter" idx="13"/>
          </p:nvPr>
        </p:nvSpPr>
        <p:spPr/>
        <p:txBody>
          <a:bodyPr/>
          <a:lstStyle/>
          <a:p>
            <a:r>
              <a:rPr lang="it-IT" dirty="0"/>
              <a:t>PR   IT/EN</a:t>
            </a:r>
          </a:p>
        </p:txBody>
      </p:sp>
      <p:sp>
        <p:nvSpPr>
          <p:cNvPr id="6" name="Segnaposto contenuto 2"/>
          <p:cNvSpPr txBox="1">
            <a:spLocks/>
          </p:cNvSpPr>
          <p:nvPr/>
        </p:nvSpPr>
        <p:spPr>
          <a:xfrm>
            <a:off x="1592400" y="4793673"/>
            <a:ext cx="6562800" cy="861818"/>
          </a:xfrm>
          <a:prstGeom prst="rect">
            <a:avLst/>
          </a:prstGeom>
          <a:ln>
            <a:solidFill>
              <a:srgbClr val="00B050"/>
            </a:solidFill>
          </a:ln>
        </p:spPr>
        <p:txBody>
          <a:bodyPr numCol="1" spcCol="360000">
            <a:normAutofit lnSpcReduction="10000"/>
          </a:bodyPr>
          <a:lstStyle/>
          <a:p>
            <a:r>
              <a:rPr lang="en-US" sz="1600" dirty="0"/>
              <a:t>177	FOR	1.323	0,96	30	7.139	1,22	-69,54	0,0000000000</a:t>
            </a:r>
            <a:endParaRPr lang="it-IT" sz="1600" dirty="0"/>
          </a:p>
          <a:p>
            <a:pPr algn="just">
              <a:spcBef>
                <a:spcPct val="20000"/>
              </a:spcBef>
            </a:pPr>
            <a:r>
              <a:rPr lang="en-US" sz="1600" dirty="0"/>
              <a:t>187	IN	3.297	2,39	30	16.929	2,90	-108,94	0,0000000000</a:t>
            </a:r>
            <a:r>
              <a:rPr kumimoji="0" lang="it-IT" sz="1600" b="0" i="0" u="none" strike="noStrike" kern="1200" cap="none" spc="0" normalizeH="0" baseline="0" noProof="0" dirty="0">
                <a:ln>
                  <a:noFill/>
                </a:ln>
                <a:solidFill>
                  <a:schemeClr val="tx1">
                    <a:lumMod val="50000"/>
                    <a:lumOff val="50000"/>
                  </a:schemeClr>
                </a:solidFill>
                <a:effectLst/>
                <a:uLnTx/>
                <a:uFillTx/>
                <a:latin typeface="Helvetica Neue"/>
                <a:ea typeface="+mn-ea"/>
                <a:cs typeface="Helvetica Neue"/>
              </a:rPr>
              <a:t>	</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it-IT" sz="3000" b="0" i="0" u="none" strike="noStrike" kern="1200" cap="none" spc="0" normalizeH="0" baseline="0" noProof="0" dirty="0">
              <a:ln>
                <a:noFill/>
              </a:ln>
              <a:solidFill>
                <a:schemeClr val="tx1">
                  <a:lumMod val="50000"/>
                  <a:lumOff val="50000"/>
                </a:schemeClr>
              </a:solidFill>
              <a:effectLst/>
              <a:uLnTx/>
              <a:uFillTx/>
              <a:latin typeface="Helvetica Neue"/>
              <a:ea typeface="+mn-ea"/>
              <a:cs typeface="Helvetica Neue"/>
            </a:endParaRPr>
          </a:p>
        </p:txBody>
      </p:sp>
      <p:sp>
        <p:nvSpPr>
          <p:cNvPr id="8" name="CasellaDiTesto 7"/>
          <p:cNvSpPr txBox="1"/>
          <p:nvPr/>
        </p:nvSpPr>
        <p:spPr>
          <a:xfrm>
            <a:off x="1592400" y="2401577"/>
            <a:ext cx="5088124" cy="369332"/>
          </a:xfrm>
          <a:prstGeom prst="rect">
            <a:avLst/>
          </a:prstGeom>
          <a:noFill/>
        </p:spPr>
        <p:txBody>
          <a:bodyPr wrap="none" rtlCol="0">
            <a:spAutoFit/>
          </a:bodyPr>
          <a:lstStyle/>
          <a:p>
            <a:r>
              <a:rPr lang="it-IT" dirty="0"/>
              <a:t>+ </a:t>
            </a:r>
            <a:r>
              <a:rPr lang="it-IT" dirty="0" err="1"/>
              <a:t>verb</a:t>
            </a:r>
            <a:r>
              <a:rPr lang="it-IT" dirty="0"/>
              <a:t> </a:t>
            </a:r>
            <a:r>
              <a:rPr lang="it-IT" dirty="0" err="1"/>
              <a:t>forms</a:t>
            </a:r>
            <a:r>
              <a:rPr lang="it-IT" dirty="0"/>
              <a:t> </a:t>
            </a:r>
            <a:r>
              <a:rPr lang="it-IT" dirty="0" err="1"/>
              <a:t>typical</a:t>
            </a:r>
            <a:r>
              <a:rPr lang="it-IT" dirty="0"/>
              <a:t> </a:t>
            </a:r>
            <a:r>
              <a:rPr lang="it-IT" dirty="0" err="1"/>
              <a:t>of</a:t>
            </a:r>
            <a:r>
              <a:rPr lang="it-IT" dirty="0"/>
              <a:t> </a:t>
            </a:r>
            <a:r>
              <a:rPr lang="it-IT" dirty="0" err="1"/>
              <a:t>reporting</a:t>
            </a:r>
            <a:r>
              <a:rPr lang="it-IT" dirty="0"/>
              <a:t> (</a:t>
            </a:r>
            <a:r>
              <a:rPr lang="it-IT" i="1" dirty="0" err="1"/>
              <a:t>were</a:t>
            </a:r>
            <a:r>
              <a:rPr lang="it-IT" i="1" dirty="0"/>
              <a:t> / </a:t>
            </a:r>
            <a:r>
              <a:rPr lang="it-IT" i="1" dirty="0" err="1"/>
              <a:t>sono+</a:t>
            </a:r>
            <a:r>
              <a:rPr lang="it-IT" i="1" dirty="0"/>
              <a:t> stati</a:t>
            </a:r>
            <a:r>
              <a:rPr lang="it-IT" dirty="0"/>
              <a:t>)</a:t>
            </a:r>
          </a:p>
        </p:txBody>
      </p:sp>
      <p:sp>
        <p:nvSpPr>
          <p:cNvPr id="9" name="CasellaDiTesto 8"/>
          <p:cNvSpPr txBox="1"/>
          <p:nvPr/>
        </p:nvSpPr>
        <p:spPr>
          <a:xfrm>
            <a:off x="391064" y="3786172"/>
            <a:ext cx="609462" cy="923330"/>
          </a:xfrm>
          <a:prstGeom prst="rect">
            <a:avLst/>
          </a:prstGeom>
          <a:noFill/>
        </p:spPr>
        <p:txBody>
          <a:bodyPr wrap="none" rtlCol="0">
            <a:spAutoFit/>
          </a:bodyPr>
          <a:lstStyle/>
          <a:p>
            <a:r>
              <a:rPr lang="it-IT" sz="54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It</a:t>
            </a:r>
            <a:endParaRPr lang="it-IT" sz="5400" dirty="0"/>
          </a:p>
        </p:txBody>
      </p:sp>
      <p:sp>
        <p:nvSpPr>
          <p:cNvPr id="11" name="Rettangolo 10"/>
          <p:cNvSpPr/>
          <p:nvPr/>
        </p:nvSpPr>
        <p:spPr>
          <a:xfrm>
            <a:off x="468259" y="4855185"/>
            <a:ext cx="971741" cy="923330"/>
          </a:xfrm>
          <a:prstGeom prst="rect">
            <a:avLst/>
          </a:prstGeom>
          <a:noFill/>
        </p:spPr>
        <p:txBody>
          <a:bodyPr wrap="none" lIns="91440" tIns="45720" rIns="91440" bIns="45720">
            <a:spAutoFit/>
          </a:bodyPr>
          <a:lstStyle/>
          <a:p>
            <a:pPr algn="ctr"/>
            <a:r>
              <a:rPr lang="it-IT"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En</a:t>
            </a:r>
          </a:p>
        </p:txBody>
      </p:sp>
      <p:sp>
        <p:nvSpPr>
          <p:cNvPr id="12" name="CasellaDiTesto 11"/>
          <p:cNvSpPr txBox="1"/>
          <p:nvPr/>
        </p:nvSpPr>
        <p:spPr>
          <a:xfrm>
            <a:off x="1592400" y="2770909"/>
            <a:ext cx="3726598" cy="369332"/>
          </a:xfrm>
          <a:prstGeom prst="rect">
            <a:avLst/>
          </a:prstGeom>
          <a:noFill/>
        </p:spPr>
        <p:txBody>
          <a:bodyPr wrap="none" rtlCol="0">
            <a:spAutoFit/>
          </a:bodyPr>
          <a:lstStyle/>
          <a:p>
            <a:r>
              <a:rPr lang="it-IT" dirty="0" err="1"/>
              <a:t>Prepositions</a:t>
            </a:r>
            <a:r>
              <a:rPr lang="it-IT" dirty="0"/>
              <a:t> (</a:t>
            </a:r>
            <a:r>
              <a:rPr lang="it-IT" dirty="0" err="1"/>
              <a:t>space</a:t>
            </a:r>
            <a:r>
              <a:rPr lang="it-IT" dirty="0"/>
              <a:t>/</a:t>
            </a:r>
            <a:r>
              <a:rPr lang="it-IT" dirty="0" err="1"/>
              <a:t>time</a:t>
            </a:r>
            <a:r>
              <a:rPr lang="it-IT" dirty="0"/>
              <a:t>/</a:t>
            </a:r>
            <a:r>
              <a:rPr lang="it-IT" dirty="0" err="1"/>
              <a:t>beneficiary</a:t>
            </a:r>
            <a:r>
              <a:rPr lang="it-IT" dirty="0"/>
              <a:t>)</a:t>
            </a:r>
          </a:p>
        </p:txBody>
      </p:sp>
    </p:spTree>
    <p:extLst>
      <p:ext uri="{BB962C8B-B14F-4D97-AF65-F5344CB8AC3E}">
        <p14:creationId xmlns:p14="http://schemas.microsoft.com/office/powerpoint/2010/main" val="12090751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
          <p:cNvSpPr/>
          <p:nvPr/>
        </p:nvSpPr>
        <p:spPr>
          <a:xfrm>
            <a:off x="357120" y="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dirty="0" smtClean="0">
                <a:solidFill>
                  <a:srgbClr val="000000"/>
                </a:solidFill>
                <a:ea typeface="DejaVu Sans"/>
              </a:rPr>
              <a:t>«</a:t>
            </a:r>
            <a:r>
              <a:rPr lang="it-IT" sz="4400" dirty="0" err="1" smtClean="0">
                <a:solidFill>
                  <a:srgbClr val="000000"/>
                </a:solidFill>
                <a:ea typeface="DejaVu Sans"/>
              </a:rPr>
              <a:t>Rhetorical</a:t>
            </a:r>
            <a:r>
              <a:rPr lang="it-IT" sz="4400" dirty="0" smtClean="0">
                <a:solidFill>
                  <a:srgbClr val="000000"/>
                </a:solidFill>
                <a:ea typeface="DejaVu Sans"/>
              </a:rPr>
              <a:t>» </a:t>
            </a:r>
            <a:r>
              <a:rPr lang="it-IT" sz="4400" dirty="0" err="1" smtClean="0">
                <a:solidFill>
                  <a:srgbClr val="000000"/>
                </a:solidFill>
                <a:ea typeface="DejaVu Sans"/>
              </a:rPr>
              <a:t>annotation</a:t>
            </a:r>
            <a:endParaRPr lang="it-IT" sz="4400" dirty="0"/>
          </a:p>
        </p:txBody>
      </p:sp>
      <p:sp>
        <p:nvSpPr>
          <p:cNvPr id="301" name="CustomShape 2"/>
          <p:cNvSpPr/>
          <p:nvPr/>
        </p:nvSpPr>
        <p:spPr>
          <a:xfrm>
            <a:off x="-357120" y="142884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graphicFrame>
        <p:nvGraphicFramePr>
          <p:cNvPr id="302" name="Table 3"/>
          <p:cNvGraphicFramePr/>
          <p:nvPr>
            <p:extLst/>
          </p:nvPr>
        </p:nvGraphicFramePr>
        <p:xfrm>
          <a:off x="500040" y="1300320"/>
          <a:ext cx="4356720" cy="5110560"/>
        </p:xfrm>
        <a:graphic>
          <a:graphicData uri="http://schemas.openxmlformats.org/drawingml/2006/table">
            <a:tbl>
              <a:tblPr/>
              <a:tblGrid>
                <a:gridCol w="4356720">
                  <a:extLst>
                    <a:ext uri="{9D8B030D-6E8A-4147-A177-3AD203B41FA5}">
                      <a16:colId xmlns:a16="http://schemas.microsoft.com/office/drawing/2014/main" val="20000"/>
                    </a:ext>
                  </a:extLst>
                </a:gridCol>
              </a:tblGrid>
              <a:tr h="370800">
                <a:tc>
                  <a:txBody>
                    <a:bodyPr/>
                    <a:lstStyle/>
                    <a:p>
                      <a:pPr>
                        <a:lnSpc>
                          <a:spcPct val="100000"/>
                        </a:lnSpc>
                      </a:pPr>
                      <a:r>
                        <a:rPr lang="it-IT" b="1" strike="noStrike" dirty="0" smtClean="0">
                          <a:solidFill>
                            <a:schemeClr val="bg1">
                              <a:lumMod val="50000"/>
                            </a:schemeClr>
                          </a:solidFill>
                          <a:latin typeface="Calibri"/>
                        </a:rPr>
                        <a:t>MOVES</a:t>
                      </a:r>
                      <a:endParaRPr dirty="0">
                        <a:solidFill>
                          <a:schemeClr val="bg1">
                            <a:lumMod val="50000"/>
                          </a:schemeClr>
                        </a:solidFill>
                      </a:endParaRPr>
                    </a:p>
                  </a:txBody>
                  <a:tcPr>
                    <a:solidFill>
                      <a:srgbClr val="FFFF66"/>
                    </a:solidFill>
                  </a:tcPr>
                </a:tc>
                <a:extLst>
                  <a:ext uri="{0D108BD9-81ED-4DB2-BD59-A6C34878D82A}">
                    <a16:rowId xmlns:a16="http://schemas.microsoft.com/office/drawing/2014/main" val="10000"/>
                  </a:ext>
                </a:extLst>
              </a:tr>
              <a:tr h="308160">
                <a:tc>
                  <a:txBody>
                    <a:bodyPr/>
                    <a:lstStyle/>
                    <a:p>
                      <a:pPr>
                        <a:lnSpc>
                          <a:spcPct val="100000"/>
                        </a:lnSpc>
                      </a:pPr>
                      <a:r>
                        <a:rPr lang="it-IT" sz="1400" b="1" strike="noStrike" dirty="0">
                          <a:solidFill>
                            <a:srgbClr val="000000"/>
                          </a:solidFill>
                          <a:latin typeface="Calibri"/>
                        </a:rPr>
                        <a:t>1.Presenting corporate </a:t>
                      </a:r>
                      <a:r>
                        <a:rPr lang="it-IT" sz="1400" b="1" strike="noStrike" dirty="0" err="1">
                          <a:solidFill>
                            <a:srgbClr val="000000"/>
                          </a:solidFill>
                          <a:latin typeface="Calibri"/>
                        </a:rPr>
                        <a:t>profile</a:t>
                      </a:r>
                      <a:endParaRPr sz="1400" dirty="0"/>
                    </a:p>
                  </a:txBody>
                  <a:tcPr>
                    <a:solidFill>
                      <a:srgbClr val="FFFF66"/>
                    </a:solidFill>
                  </a:tcPr>
                </a:tc>
                <a:extLst>
                  <a:ext uri="{0D108BD9-81ED-4DB2-BD59-A6C34878D82A}">
                    <a16:rowId xmlns:a16="http://schemas.microsoft.com/office/drawing/2014/main" val="10001"/>
                  </a:ext>
                </a:extLst>
              </a:tr>
              <a:tr h="308160">
                <a:tc>
                  <a:txBody>
                    <a:bodyPr/>
                    <a:lstStyle/>
                    <a:p>
                      <a:pPr>
                        <a:lnSpc>
                          <a:spcPct val="100000"/>
                        </a:lnSpc>
                      </a:pPr>
                      <a:r>
                        <a:rPr lang="it-IT" sz="1400" b="1" strike="noStrike" dirty="0">
                          <a:solidFill>
                            <a:srgbClr val="000000"/>
                          </a:solidFill>
                          <a:latin typeface="Calibri"/>
                        </a:rPr>
                        <a:t>2.Presenting corporate </a:t>
                      </a:r>
                      <a:r>
                        <a:rPr lang="it-IT" sz="1400" b="1" strike="noStrike" dirty="0" err="1">
                          <a:solidFill>
                            <a:srgbClr val="000000"/>
                          </a:solidFill>
                          <a:latin typeface="Calibri"/>
                        </a:rPr>
                        <a:t>governance</a:t>
                      </a:r>
                      <a:endParaRPr sz="1400" dirty="0"/>
                    </a:p>
                  </a:txBody>
                  <a:tcPr>
                    <a:solidFill>
                      <a:srgbClr val="FFFF66"/>
                    </a:solidFill>
                  </a:tcPr>
                </a:tc>
                <a:extLst>
                  <a:ext uri="{0D108BD9-81ED-4DB2-BD59-A6C34878D82A}">
                    <a16:rowId xmlns:a16="http://schemas.microsoft.com/office/drawing/2014/main" val="10002"/>
                  </a:ext>
                </a:extLst>
              </a:tr>
              <a:tr h="308160">
                <a:tc>
                  <a:txBody>
                    <a:bodyPr/>
                    <a:lstStyle/>
                    <a:p>
                      <a:pPr>
                        <a:lnSpc>
                          <a:spcPct val="100000"/>
                        </a:lnSpc>
                      </a:pPr>
                      <a:r>
                        <a:rPr lang="it-IT" sz="1400" b="1" strike="noStrike" dirty="0" smtClean="0">
                          <a:solidFill>
                            <a:srgbClr val="000000"/>
                          </a:solidFill>
                          <a:latin typeface="+mn-lt"/>
                        </a:rPr>
                        <a:t>3.Stating </a:t>
                      </a:r>
                      <a:r>
                        <a:rPr lang="it-IT" sz="1400" b="1" strike="noStrike" dirty="0" err="1" smtClean="0">
                          <a:solidFill>
                            <a:srgbClr val="000000"/>
                          </a:solidFill>
                          <a:latin typeface="+mn-lt"/>
                        </a:rPr>
                        <a:t>values</a:t>
                      </a:r>
                      <a:r>
                        <a:rPr lang="it-IT" sz="1400" b="1" strike="noStrike" dirty="0" smtClean="0">
                          <a:solidFill>
                            <a:srgbClr val="000000"/>
                          </a:solidFill>
                          <a:latin typeface="+mn-lt"/>
                        </a:rPr>
                        <a:t> and </a:t>
                      </a:r>
                      <a:r>
                        <a:rPr lang="it-IT" sz="1400" b="1" strike="noStrike" dirty="0" err="1" smtClean="0">
                          <a:solidFill>
                            <a:srgbClr val="000000"/>
                          </a:solidFill>
                          <a:latin typeface="+mn-lt"/>
                        </a:rPr>
                        <a:t>beliefs</a:t>
                      </a:r>
                      <a:endParaRPr lang="it-IT" sz="1400" dirty="0"/>
                    </a:p>
                  </a:txBody>
                  <a:tcPr>
                    <a:solidFill>
                      <a:srgbClr val="FFFF66"/>
                    </a:solidFill>
                  </a:tcPr>
                </a:tc>
                <a:extLst>
                  <a:ext uri="{0D108BD9-81ED-4DB2-BD59-A6C34878D82A}">
                    <a16:rowId xmlns:a16="http://schemas.microsoft.com/office/drawing/2014/main" val="10003"/>
                  </a:ext>
                </a:extLst>
              </a:tr>
              <a:tr h="3081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400" b="1" strike="noStrike" dirty="0" smtClean="0">
                          <a:solidFill>
                            <a:srgbClr val="000000"/>
                          </a:solidFill>
                          <a:latin typeface="+mn-lt"/>
                        </a:rPr>
                        <a:t>4.Stating </a:t>
                      </a:r>
                      <a:r>
                        <a:rPr lang="it-IT" sz="1400" b="1" strike="noStrike" dirty="0" err="1" smtClean="0">
                          <a:solidFill>
                            <a:srgbClr val="000000"/>
                          </a:solidFill>
                          <a:latin typeface="+mn-lt"/>
                        </a:rPr>
                        <a:t>missions</a:t>
                      </a:r>
                      <a:endParaRPr lang="it-IT" sz="1400" b="1" strike="noStrike" dirty="0" smtClean="0">
                        <a:solidFill>
                          <a:srgbClr val="000000"/>
                        </a:solidFill>
                        <a:latin typeface="+mn-lt"/>
                      </a:endParaRPr>
                    </a:p>
                  </a:txBody>
                  <a:tcPr>
                    <a:solidFill>
                      <a:srgbClr val="FFFF66"/>
                    </a:solidFill>
                  </a:tcPr>
                </a:tc>
                <a:extLst>
                  <a:ext uri="{0D108BD9-81ED-4DB2-BD59-A6C34878D82A}">
                    <a16:rowId xmlns:a16="http://schemas.microsoft.com/office/drawing/2014/main" val="10004"/>
                  </a:ext>
                </a:extLst>
              </a:tr>
              <a:tr h="308160">
                <a:tc>
                  <a:txBody>
                    <a:bodyPr/>
                    <a:lstStyle/>
                    <a:p>
                      <a:pPr>
                        <a:lnSpc>
                          <a:spcPct val="100000"/>
                        </a:lnSpc>
                      </a:pPr>
                      <a:r>
                        <a:rPr lang="it-IT" sz="1400" b="1" strike="noStrike" dirty="0" smtClean="0">
                          <a:solidFill>
                            <a:srgbClr val="000000"/>
                          </a:solidFill>
                          <a:latin typeface="Calibri"/>
                        </a:rPr>
                        <a:t>5. </a:t>
                      </a:r>
                      <a:r>
                        <a:rPr lang="it-IT" sz="1400" b="1" strike="noStrike" dirty="0" err="1" smtClean="0">
                          <a:solidFill>
                            <a:srgbClr val="000000"/>
                          </a:solidFill>
                          <a:latin typeface="Calibri"/>
                        </a:rPr>
                        <a:t>Showing</a:t>
                      </a:r>
                      <a:r>
                        <a:rPr lang="it-IT" sz="1400" b="1" strike="noStrike" dirty="0" smtClean="0">
                          <a:solidFill>
                            <a:srgbClr val="000000"/>
                          </a:solidFill>
                          <a:latin typeface="Calibri"/>
                        </a:rPr>
                        <a:t> </a:t>
                      </a:r>
                      <a:r>
                        <a:rPr lang="it-IT" sz="1400" b="1" strike="noStrike" dirty="0" err="1" smtClean="0">
                          <a:solidFill>
                            <a:srgbClr val="000000"/>
                          </a:solidFill>
                          <a:latin typeface="Calibri"/>
                        </a:rPr>
                        <a:t>commitment</a:t>
                      </a:r>
                      <a:endParaRPr lang="it-IT" sz="1400" b="1" strike="noStrike" dirty="0" smtClean="0">
                        <a:solidFill>
                          <a:srgbClr val="000000"/>
                        </a:solidFill>
                        <a:latin typeface="Calibri"/>
                      </a:endParaRPr>
                    </a:p>
                  </a:txBody>
                  <a:tcPr>
                    <a:solidFill>
                      <a:srgbClr val="FFFF66"/>
                    </a:solidFill>
                  </a:tcPr>
                </a:tc>
                <a:extLst>
                  <a:ext uri="{0D108BD9-81ED-4DB2-BD59-A6C34878D82A}">
                    <a16:rowId xmlns:a16="http://schemas.microsoft.com/office/drawing/2014/main" val="10005"/>
                  </a:ext>
                </a:extLst>
              </a:tr>
              <a:tr h="3081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400" b="1" strike="noStrike" dirty="0" smtClean="0">
                          <a:solidFill>
                            <a:srgbClr val="000000"/>
                          </a:solidFill>
                          <a:latin typeface="+mn-lt"/>
                        </a:rPr>
                        <a:t>6. </a:t>
                      </a:r>
                      <a:r>
                        <a:rPr lang="it-IT" sz="1400" b="1" strike="noStrike" dirty="0" err="1" smtClean="0">
                          <a:solidFill>
                            <a:srgbClr val="000000"/>
                          </a:solidFill>
                          <a:latin typeface="+mn-lt"/>
                        </a:rPr>
                        <a:t>Establishing</a:t>
                      </a:r>
                      <a:r>
                        <a:rPr lang="it-IT" sz="1400" b="1" strike="noStrike" dirty="0" smtClean="0">
                          <a:solidFill>
                            <a:srgbClr val="000000"/>
                          </a:solidFill>
                          <a:latin typeface="+mn-lt"/>
                        </a:rPr>
                        <a:t> </a:t>
                      </a:r>
                      <a:r>
                        <a:rPr lang="it-IT" sz="1400" b="1" strike="noStrike" dirty="0" err="1" smtClean="0">
                          <a:solidFill>
                            <a:srgbClr val="000000"/>
                          </a:solidFill>
                          <a:latin typeface="+mn-lt"/>
                        </a:rPr>
                        <a:t>credentials</a:t>
                      </a:r>
                      <a:endParaRPr lang="it-IT" sz="1400" dirty="0" smtClean="0"/>
                    </a:p>
                  </a:txBody>
                  <a:tcPr>
                    <a:solidFill>
                      <a:srgbClr val="FFFF66"/>
                    </a:solidFill>
                  </a:tcPr>
                </a:tc>
                <a:extLst>
                  <a:ext uri="{0D108BD9-81ED-4DB2-BD59-A6C34878D82A}">
                    <a16:rowId xmlns:a16="http://schemas.microsoft.com/office/drawing/2014/main" val="10006"/>
                  </a:ext>
                </a:extLst>
              </a:tr>
              <a:tr h="340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400" b="1" strike="noStrike" dirty="0" smtClean="0">
                          <a:solidFill>
                            <a:srgbClr val="000000"/>
                          </a:solidFill>
                          <a:latin typeface="+mn-lt"/>
                        </a:rPr>
                        <a:t>7.Stating </a:t>
                      </a:r>
                      <a:r>
                        <a:rPr lang="it-IT" sz="1400" b="1" strike="noStrike" dirty="0" err="1" smtClean="0">
                          <a:solidFill>
                            <a:srgbClr val="000000"/>
                          </a:solidFill>
                          <a:latin typeface="+mn-lt"/>
                        </a:rPr>
                        <a:t>strategies</a:t>
                      </a:r>
                      <a:r>
                        <a:rPr lang="it-IT" sz="1400" b="1" strike="noStrike" dirty="0" smtClean="0">
                          <a:solidFill>
                            <a:srgbClr val="000000"/>
                          </a:solidFill>
                          <a:latin typeface="+mn-lt"/>
                        </a:rPr>
                        <a:t>/</a:t>
                      </a:r>
                      <a:r>
                        <a:rPr lang="it-IT" sz="1400" b="1" strike="noStrike" dirty="0" err="1" smtClean="0">
                          <a:solidFill>
                            <a:srgbClr val="000000"/>
                          </a:solidFill>
                          <a:latin typeface="+mn-lt"/>
                        </a:rPr>
                        <a:t>methods</a:t>
                      </a:r>
                      <a:r>
                        <a:rPr lang="it-IT" sz="1400" b="1" strike="noStrike" dirty="0" smtClean="0">
                          <a:solidFill>
                            <a:srgbClr val="000000"/>
                          </a:solidFill>
                          <a:latin typeface="+mn-lt"/>
                        </a:rPr>
                        <a:t>/</a:t>
                      </a:r>
                      <a:r>
                        <a:rPr lang="it-IT" sz="1400" b="1" strike="noStrike" dirty="0" err="1" smtClean="0">
                          <a:solidFill>
                            <a:srgbClr val="000000"/>
                          </a:solidFill>
                          <a:latin typeface="+mn-lt"/>
                        </a:rPr>
                        <a:t>practices</a:t>
                      </a:r>
                      <a:endParaRPr lang="it-IT" sz="1400" dirty="0" smtClean="0"/>
                    </a:p>
                  </a:txBody>
                  <a:tcPr>
                    <a:solidFill>
                      <a:srgbClr val="FFFF66"/>
                    </a:solidFill>
                  </a:tcPr>
                </a:tc>
                <a:extLst>
                  <a:ext uri="{0D108BD9-81ED-4DB2-BD59-A6C34878D82A}">
                    <a16:rowId xmlns:a16="http://schemas.microsoft.com/office/drawing/2014/main" val="10007"/>
                  </a:ext>
                </a:extLst>
              </a:tr>
              <a:tr h="3081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400" b="1" strike="noStrike" dirty="0" smtClean="0">
                          <a:solidFill>
                            <a:srgbClr val="000000"/>
                          </a:solidFill>
                          <a:latin typeface="+mn-lt"/>
                        </a:rPr>
                        <a:t>8.Previewing future performance</a:t>
                      </a:r>
                      <a:endParaRPr lang="it-IT" sz="1400" dirty="0" smtClean="0"/>
                    </a:p>
                  </a:txBody>
                  <a:tcPr>
                    <a:solidFill>
                      <a:srgbClr val="FFFF66"/>
                    </a:solidFill>
                  </a:tcPr>
                </a:tc>
                <a:extLst>
                  <a:ext uri="{0D108BD9-81ED-4DB2-BD59-A6C34878D82A}">
                    <a16:rowId xmlns:a16="http://schemas.microsoft.com/office/drawing/2014/main" val="10008"/>
                  </a:ext>
                </a:extLst>
              </a:tr>
              <a:tr h="3081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400" b="1" strike="noStrike" dirty="0" smtClean="0">
                          <a:solidFill>
                            <a:srgbClr val="000000"/>
                          </a:solidFill>
                          <a:latin typeface="+mn-lt"/>
                        </a:rPr>
                        <a:t>9.Presenting performance</a:t>
                      </a:r>
                      <a:endParaRPr lang="it-IT" sz="1400" dirty="0" smtClean="0"/>
                    </a:p>
                  </a:txBody>
                  <a:tcPr>
                    <a:solidFill>
                      <a:srgbClr val="FFFF66"/>
                    </a:solidFill>
                  </a:tcPr>
                </a:tc>
                <a:extLst>
                  <a:ext uri="{0D108BD9-81ED-4DB2-BD59-A6C34878D82A}">
                    <a16:rowId xmlns:a16="http://schemas.microsoft.com/office/drawing/2014/main" val="10009"/>
                  </a:ext>
                </a:extLst>
              </a:tr>
              <a:tr h="3081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400" b="1" strike="noStrike" dirty="0" smtClean="0">
                          <a:solidFill>
                            <a:srgbClr val="000000"/>
                          </a:solidFill>
                          <a:latin typeface="+mn-lt"/>
                        </a:rPr>
                        <a:t>10.Presenting an </a:t>
                      </a:r>
                      <a:r>
                        <a:rPr lang="it-IT" sz="1400" b="1" strike="noStrike" dirty="0" err="1" smtClean="0">
                          <a:solidFill>
                            <a:srgbClr val="000000"/>
                          </a:solidFill>
                          <a:latin typeface="+mn-lt"/>
                        </a:rPr>
                        <a:t>internal</a:t>
                      </a:r>
                      <a:r>
                        <a:rPr lang="it-IT" sz="1400" b="1" strike="noStrike" dirty="0" smtClean="0">
                          <a:solidFill>
                            <a:srgbClr val="000000"/>
                          </a:solidFill>
                          <a:latin typeface="+mn-lt"/>
                        </a:rPr>
                        <a:t> </a:t>
                      </a:r>
                      <a:r>
                        <a:rPr lang="it-IT" sz="1400" b="1" strike="noStrike" dirty="0" err="1" smtClean="0">
                          <a:solidFill>
                            <a:srgbClr val="000000"/>
                          </a:solidFill>
                          <a:latin typeface="+mn-lt"/>
                        </a:rPr>
                        <a:t>action</a:t>
                      </a:r>
                      <a:endParaRPr lang="it-IT" sz="1400" dirty="0" smtClean="0"/>
                    </a:p>
                  </a:txBody>
                  <a:tcPr>
                    <a:solidFill>
                      <a:srgbClr val="FFFF66"/>
                    </a:solidFill>
                  </a:tcPr>
                </a:tc>
                <a:extLst>
                  <a:ext uri="{0D108BD9-81ED-4DB2-BD59-A6C34878D82A}">
                    <a16:rowId xmlns:a16="http://schemas.microsoft.com/office/drawing/2014/main" val="10010"/>
                  </a:ext>
                </a:extLst>
              </a:tr>
              <a:tr h="308160">
                <a:tc>
                  <a:txBody>
                    <a:bodyPr/>
                    <a:lstStyle/>
                    <a:p>
                      <a:pPr>
                        <a:lnSpc>
                          <a:spcPct val="100000"/>
                        </a:lnSpc>
                      </a:pPr>
                      <a:r>
                        <a:rPr lang="it-IT" sz="1400" b="1" strike="noStrike" dirty="0" smtClean="0">
                          <a:solidFill>
                            <a:srgbClr val="000000"/>
                          </a:solidFill>
                          <a:latin typeface="+mn-lt"/>
                        </a:rPr>
                        <a:t>11. </a:t>
                      </a:r>
                      <a:r>
                        <a:rPr lang="it-IT" sz="1400" b="1" strike="noStrike" dirty="0" err="1" smtClean="0">
                          <a:solidFill>
                            <a:srgbClr val="000000"/>
                          </a:solidFill>
                          <a:latin typeface="+mn-lt"/>
                        </a:rPr>
                        <a:t>Detailing</a:t>
                      </a:r>
                      <a:r>
                        <a:rPr lang="it-IT" sz="1400" b="1" strike="noStrike" dirty="0" smtClean="0">
                          <a:solidFill>
                            <a:srgbClr val="000000"/>
                          </a:solidFill>
                          <a:latin typeface="+mn-lt"/>
                        </a:rPr>
                        <a:t> an </a:t>
                      </a:r>
                      <a:r>
                        <a:rPr lang="it-IT" sz="1400" b="1" strike="noStrike" dirty="0" err="1" smtClean="0">
                          <a:solidFill>
                            <a:srgbClr val="000000"/>
                          </a:solidFill>
                          <a:latin typeface="+mn-lt"/>
                        </a:rPr>
                        <a:t>issue</a:t>
                      </a:r>
                      <a:endParaRPr lang="it-IT" sz="1400" b="1" strike="noStrike" dirty="0" smtClean="0">
                        <a:solidFill>
                          <a:srgbClr val="000000"/>
                        </a:solidFill>
                        <a:latin typeface="+mn-lt"/>
                      </a:endParaRPr>
                    </a:p>
                  </a:txBody>
                  <a:tcPr>
                    <a:solidFill>
                      <a:srgbClr val="FFFF66"/>
                    </a:solidFill>
                  </a:tcPr>
                </a:tc>
                <a:extLst>
                  <a:ext uri="{0D108BD9-81ED-4DB2-BD59-A6C34878D82A}">
                    <a16:rowId xmlns:a16="http://schemas.microsoft.com/office/drawing/2014/main" val="10011"/>
                  </a:ext>
                </a:extLst>
              </a:tr>
              <a:tr h="393480">
                <a:tc>
                  <a:txBody>
                    <a:bodyPr/>
                    <a:lstStyle/>
                    <a:p>
                      <a:pPr>
                        <a:lnSpc>
                          <a:spcPct val="100000"/>
                        </a:lnSpc>
                      </a:pPr>
                      <a:r>
                        <a:rPr lang="it-IT" sz="1400" b="1" strike="noStrike" dirty="0" smtClean="0">
                          <a:solidFill>
                            <a:srgbClr val="000000"/>
                          </a:solidFill>
                          <a:latin typeface="+mn-lt"/>
                        </a:rPr>
                        <a:t>12.Presenting </a:t>
                      </a:r>
                      <a:r>
                        <a:rPr lang="it-IT" sz="1400" b="1" strike="noStrike" dirty="0" err="1" smtClean="0">
                          <a:solidFill>
                            <a:srgbClr val="000000"/>
                          </a:solidFill>
                          <a:latin typeface="+mn-lt"/>
                        </a:rPr>
                        <a:t>individual</a:t>
                      </a:r>
                      <a:r>
                        <a:rPr lang="it-IT" sz="1400" b="1" strike="noStrike" dirty="0" smtClean="0">
                          <a:solidFill>
                            <a:srgbClr val="000000"/>
                          </a:solidFill>
                          <a:latin typeface="+mn-lt"/>
                        </a:rPr>
                        <a:t> </a:t>
                      </a:r>
                      <a:r>
                        <a:rPr lang="it-IT" sz="1400" b="1" strike="noStrike" dirty="0" err="1" smtClean="0">
                          <a:solidFill>
                            <a:srgbClr val="000000"/>
                          </a:solidFill>
                          <a:latin typeface="+mn-lt"/>
                        </a:rPr>
                        <a:t>cases</a:t>
                      </a:r>
                      <a:endParaRPr lang="it-IT" sz="1400" dirty="0"/>
                    </a:p>
                  </a:txBody>
                  <a:tcPr>
                    <a:solidFill>
                      <a:srgbClr val="FFFF66"/>
                    </a:solidFill>
                  </a:tcPr>
                </a:tc>
                <a:extLst>
                  <a:ext uri="{0D108BD9-81ED-4DB2-BD59-A6C34878D82A}">
                    <a16:rowId xmlns:a16="http://schemas.microsoft.com/office/drawing/2014/main" val="10012"/>
                  </a:ext>
                </a:extLst>
              </a:tr>
              <a:tr h="308160">
                <a:tc>
                  <a:txBody>
                    <a:bodyPr/>
                    <a:lstStyle/>
                    <a:p>
                      <a:pPr>
                        <a:lnSpc>
                          <a:spcPct val="100000"/>
                        </a:lnSpc>
                      </a:pPr>
                      <a:r>
                        <a:rPr lang="it-IT" sz="1400" b="1" strike="noStrike" dirty="0">
                          <a:solidFill>
                            <a:srgbClr val="000000"/>
                          </a:solidFill>
                          <a:latin typeface="Calibri"/>
                        </a:rPr>
                        <a:t>13.Describing </a:t>
                      </a:r>
                      <a:r>
                        <a:rPr lang="it-IT" sz="1400" b="1" strike="noStrike" dirty="0" err="1">
                          <a:solidFill>
                            <a:srgbClr val="000000"/>
                          </a:solidFill>
                          <a:latin typeface="Calibri"/>
                        </a:rPr>
                        <a:t>external</a:t>
                      </a:r>
                      <a:r>
                        <a:rPr lang="it-IT" sz="1400" b="1" strike="noStrike" dirty="0">
                          <a:solidFill>
                            <a:srgbClr val="000000"/>
                          </a:solidFill>
                          <a:latin typeface="Calibri"/>
                        </a:rPr>
                        <a:t> </a:t>
                      </a:r>
                      <a:r>
                        <a:rPr lang="it-IT" sz="1400" b="1" strike="noStrike" dirty="0" err="1">
                          <a:solidFill>
                            <a:srgbClr val="000000"/>
                          </a:solidFill>
                          <a:latin typeface="Calibri"/>
                        </a:rPr>
                        <a:t>circumstances</a:t>
                      </a:r>
                      <a:endParaRPr sz="1400" dirty="0"/>
                    </a:p>
                  </a:txBody>
                  <a:tcPr>
                    <a:solidFill>
                      <a:srgbClr val="FFFF66"/>
                    </a:solidFill>
                  </a:tcPr>
                </a:tc>
                <a:extLst>
                  <a:ext uri="{0D108BD9-81ED-4DB2-BD59-A6C34878D82A}">
                    <a16:rowId xmlns:a16="http://schemas.microsoft.com/office/drawing/2014/main" val="10013"/>
                  </a:ext>
                </a:extLst>
              </a:tr>
              <a:tr h="308160">
                <a:tc>
                  <a:txBody>
                    <a:bodyPr/>
                    <a:lstStyle/>
                    <a:p>
                      <a:pPr>
                        <a:lnSpc>
                          <a:spcPct val="100000"/>
                        </a:lnSpc>
                      </a:pPr>
                      <a:r>
                        <a:rPr lang="it-IT" sz="1400" b="1" strike="noStrike" dirty="0" smtClean="0">
                          <a:solidFill>
                            <a:srgbClr val="000000"/>
                          </a:solidFill>
                          <a:latin typeface="Calibri"/>
                        </a:rPr>
                        <a:t>14.Introducing an </a:t>
                      </a:r>
                      <a:r>
                        <a:rPr lang="it-IT" sz="1400" b="1" strike="noStrike" dirty="0" err="1" smtClean="0">
                          <a:solidFill>
                            <a:srgbClr val="000000"/>
                          </a:solidFill>
                          <a:latin typeface="Calibri"/>
                        </a:rPr>
                        <a:t>aspet</a:t>
                      </a:r>
                      <a:r>
                        <a:rPr lang="it-IT" sz="1400" b="1" strike="noStrike" dirty="0" smtClean="0">
                          <a:solidFill>
                            <a:srgbClr val="000000"/>
                          </a:solidFill>
                          <a:latin typeface="Calibri"/>
                        </a:rPr>
                        <a:t> of CSR performance</a:t>
                      </a:r>
                      <a:endParaRPr sz="1400" dirty="0"/>
                    </a:p>
                  </a:txBody>
                  <a:tcPr>
                    <a:solidFill>
                      <a:srgbClr val="FFFF66"/>
                    </a:solidFill>
                  </a:tcPr>
                </a:tc>
                <a:extLst>
                  <a:ext uri="{0D108BD9-81ED-4DB2-BD59-A6C34878D82A}">
                    <a16:rowId xmlns:a16="http://schemas.microsoft.com/office/drawing/2014/main" val="10014"/>
                  </a:ext>
                </a:extLst>
              </a:tr>
              <a:tr h="308160">
                <a:tc>
                  <a:txBody>
                    <a:bodyPr/>
                    <a:lstStyle/>
                    <a:p>
                      <a:pPr>
                        <a:lnSpc>
                          <a:spcPct val="100000"/>
                        </a:lnSpc>
                      </a:pPr>
                      <a:r>
                        <a:rPr lang="it-IT" sz="1400" b="1" strike="noStrike" dirty="0">
                          <a:solidFill>
                            <a:srgbClr val="000000"/>
                          </a:solidFill>
                          <a:latin typeface="Calibri"/>
                        </a:rPr>
                        <a:t>15</a:t>
                      </a:r>
                      <a:r>
                        <a:rPr lang="it-IT" sz="1400" b="1" strike="noStrike" dirty="0" smtClean="0">
                          <a:solidFill>
                            <a:srgbClr val="000000"/>
                          </a:solidFill>
                          <a:latin typeface="+mn-lt"/>
                        </a:rPr>
                        <a:t>. </a:t>
                      </a:r>
                      <a:r>
                        <a:rPr lang="it-IT" sz="1400" b="1" strike="noStrike" dirty="0" err="1" smtClean="0">
                          <a:solidFill>
                            <a:srgbClr val="000000"/>
                          </a:solidFill>
                          <a:latin typeface="+mn-lt"/>
                        </a:rPr>
                        <a:t>Presenting</a:t>
                      </a:r>
                      <a:r>
                        <a:rPr lang="it-IT" sz="1400" b="1" strike="noStrike" dirty="0" smtClean="0">
                          <a:solidFill>
                            <a:srgbClr val="000000"/>
                          </a:solidFill>
                          <a:latin typeface="+mn-lt"/>
                        </a:rPr>
                        <a:t> </a:t>
                      </a:r>
                      <a:r>
                        <a:rPr lang="it-IT" sz="1400" b="1" strike="noStrike" dirty="0" err="1" smtClean="0">
                          <a:solidFill>
                            <a:srgbClr val="000000"/>
                          </a:solidFill>
                          <a:latin typeface="+mn-lt"/>
                        </a:rPr>
                        <a:t>risk</a:t>
                      </a:r>
                      <a:r>
                        <a:rPr lang="it-IT" sz="1400" b="1" strike="noStrike" dirty="0" smtClean="0">
                          <a:solidFill>
                            <a:srgbClr val="000000"/>
                          </a:solidFill>
                          <a:latin typeface="+mn-lt"/>
                        </a:rPr>
                        <a:t> and </a:t>
                      </a:r>
                      <a:r>
                        <a:rPr lang="it-IT" sz="1400" b="1" strike="noStrike" dirty="0" err="1" smtClean="0">
                          <a:solidFill>
                            <a:srgbClr val="000000"/>
                          </a:solidFill>
                          <a:latin typeface="+mn-lt"/>
                        </a:rPr>
                        <a:t>difficulties</a:t>
                      </a:r>
                      <a:endParaRPr sz="1400" dirty="0"/>
                    </a:p>
                  </a:txBody>
                  <a:tcPr>
                    <a:solidFill>
                      <a:srgbClr val="FFFF66"/>
                    </a:solidFill>
                  </a:tcPr>
                </a:tc>
                <a:extLst>
                  <a:ext uri="{0D108BD9-81ED-4DB2-BD59-A6C34878D82A}">
                    <a16:rowId xmlns:a16="http://schemas.microsoft.com/office/drawing/2014/main" val="10015"/>
                  </a:ext>
                </a:extLst>
              </a:tr>
            </a:tbl>
          </a:graphicData>
        </a:graphic>
      </p:graphicFrame>
      <p:sp>
        <p:nvSpPr>
          <p:cNvPr id="7" name="Rettangolo 6"/>
          <p:cNvSpPr/>
          <p:nvPr/>
        </p:nvSpPr>
        <p:spPr>
          <a:xfrm>
            <a:off x="5167616" y="1354574"/>
            <a:ext cx="1460528" cy="369332"/>
          </a:xfrm>
          <a:prstGeom prst="rect">
            <a:avLst/>
          </a:prstGeom>
        </p:spPr>
        <p:txBody>
          <a:bodyPr wrap="none">
            <a:spAutoFit/>
          </a:bodyPr>
          <a:lstStyle/>
          <a:p>
            <a:r>
              <a:rPr lang="it-IT" dirty="0" err="1" smtClean="0"/>
              <a:t>With</a:t>
            </a:r>
            <a:r>
              <a:rPr lang="it-IT" dirty="0" smtClean="0"/>
              <a:t> </a:t>
            </a:r>
            <a:r>
              <a:rPr lang="it-IT" dirty="0" err="1" smtClean="0"/>
              <a:t>Notetab</a:t>
            </a:r>
            <a:endParaRPr lang="it-IT" dirty="0"/>
          </a:p>
        </p:txBody>
      </p:sp>
      <p:sp>
        <p:nvSpPr>
          <p:cNvPr id="8" name="CasellaDiTesto 7"/>
          <p:cNvSpPr txBox="1"/>
          <p:nvPr/>
        </p:nvSpPr>
        <p:spPr>
          <a:xfrm>
            <a:off x="5561344" y="2834640"/>
            <a:ext cx="3369296" cy="3046988"/>
          </a:xfrm>
          <a:prstGeom prst="rect">
            <a:avLst/>
          </a:prstGeom>
          <a:noFill/>
        </p:spPr>
        <p:txBody>
          <a:bodyPr wrap="square" rtlCol="0">
            <a:spAutoFit/>
          </a:bodyPr>
          <a:lstStyle/>
          <a:p>
            <a:r>
              <a:rPr lang="it-IT" sz="2400" dirty="0" smtClean="0"/>
              <a:t>«</a:t>
            </a:r>
            <a:r>
              <a:rPr lang="it-IT" sz="2400" dirty="0" err="1" smtClean="0"/>
              <a:t>Grounded</a:t>
            </a:r>
            <a:r>
              <a:rPr lang="it-IT" sz="2400" dirty="0" smtClean="0"/>
              <a:t>» </a:t>
            </a:r>
            <a:r>
              <a:rPr lang="it-IT" sz="2400" dirty="0" err="1" smtClean="0"/>
              <a:t>theory</a:t>
            </a:r>
            <a:endParaRPr lang="it-IT" sz="2400" dirty="0" smtClean="0"/>
          </a:p>
          <a:p>
            <a:endParaRPr lang="it-IT" sz="2400" dirty="0"/>
          </a:p>
          <a:p>
            <a:r>
              <a:rPr lang="it-IT" sz="2400" dirty="0" err="1" smtClean="0"/>
              <a:t>Problems</a:t>
            </a:r>
            <a:r>
              <a:rPr lang="it-IT" sz="2400" dirty="0" smtClean="0"/>
              <a:t> of </a:t>
            </a:r>
            <a:r>
              <a:rPr lang="it-IT" sz="2400" dirty="0" err="1" smtClean="0"/>
              <a:t>definition</a:t>
            </a:r>
            <a:r>
              <a:rPr lang="it-IT" sz="2400" dirty="0" smtClean="0"/>
              <a:t>:</a:t>
            </a:r>
          </a:p>
          <a:p>
            <a:endParaRPr lang="it-IT" sz="2400" dirty="0" smtClean="0"/>
          </a:p>
          <a:p>
            <a:pPr>
              <a:buFontTx/>
              <a:buChar char="-"/>
            </a:pPr>
            <a:r>
              <a:rPr lang="it-IT" sz="2400" dirty="0" err="1" smtClean="0"/>
              <a:t>Description</a:t>
            </a:r>
            <a:r>
              <a:rPr lang="it-IT" sz="2400" dirty="0" smtClean="0"/>
              <a:t> (</a:t>
            </a:r>
            <a:r>
              <a:rPr lang="it-IT" sz="2400" dirty="0" err="1" smtClean="0"/>
              <a:t>function</a:t>
            </a:r>
            <a:r>
              <a:rPr lang="it-IT" sz="2400" dirty="0" smtClean="0"/>
              <a:t> + </a:t>
            </a:r>
            <a:r>
              <a:rPr lang="it-IT" sz="2400" dirty="0" err="1" smtClean="0"/>
              <a:t>language</a:t>
            </a:r>
            <a:r>
              <a:rPr lang="it-IT" sz="2400" dirty="0" smtClean="0"/>
              <a:t> </a:t>
            </a:r>
            <a:r>
              <a:rPr lang="it-IT" sz="2400" dirty="0" err="1" smtClean="0"/>
              <a:t>markers</a:t>
            </a:r>
            <a:endParaRPr lang="it-IT" sz="2400" dirty="0" smtClean="0"/>
          </a:p>
          <a:p>
            <a:endParaRPr lang="it-IT" sz="2400" dirty="0" smtClean="0"/>
          </a:p>
          <a:p>
            <a:pPr>
              <a:buFontTx/>
              <a:buChar char="-"/>
            </a:pPr>
            <a:r>
              <a:rPr lang="it-IT" sz="2400" dirty="0" err="1" smtClean="0"/>
              <a:t>Inter-rater</a:t>
            </a:r>
            <a:r>
              <a:rPr lang="it-IT" sz="2400" dirty="0" smtClean="0"/>
              <a:t> </a:t>
            </a:r>
            <a:r>
              <a:rPr lang="it-IT" sz="2400" dirty="0" err="1" smtClean="0"/>
              <a:t>reliability</a:t>
            </a:r>
            <a:endParaRPr lang="it-IT" sz="2400" dirty="0"/>
          </a:p>
        </p:txBody>
      </p:sp>
    </p:spTree>
    <p:extLst>
      <p:ext uri="{BB962C8B-B14F-4D97-AF65-F5344CB8AC3E}">
        <p14:creationId xmlns:p14="http://schemas.microsoft.com/office/powerpoint/2010/main" val="25445700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5" name="Table 1"/>
          <p:cNvGraphicFramePr/>
          <p:nvPr>
            <p:extLst/>
          </p:nvPr>
        </p:nvGraphicFramePr>
        <p:xfrm>
          <a:off x="276007" y="949512"/>
          <a:ext cx="3942031" cy="6566080"/>
        </p:xfrm>
        <a:graphic>
          <a:graphicData uri="http://schemas.openxmlformats.org/drawingml/2006/table">
            <a:tbl>
              <a:tblPr/>
              <a:tblGrid>
                <a:gridCol w="527604">
                  <a:extLst>
                    <a:ext uri="{9D8B030D-6E8A-4147-A177-3AD203B41FA5}">
                      <a16:colId xmlns:a16="http://schemas.microsoft.com/office/drawing/2014/main" val="20000"/>
                    </a:ext>
                  </a:extLst>
                </a:gridCol>
                <a:gridCol w="3414427">
                  <a:extLst>
                    <a:ext uri="{9D8B030D-6E8A-4147-A177-3AD203B41FA5}">
                      <a16:colId xmlns:a16="http://schemas.microsoft.com/office/drawing/2014/main" val="20001"/>
                    </a:ext>
                  </a:extLst>
                </a:gridCol>
              </a:tblGrid>
              <a:tr h="265156">
                <a:tc>
                  <a:txBody>
                    <a:bodyPr/>
                    <a:lstStyle/>
                    <a:p>
                      <a:endParaRPr lang="it-IT" dirty="0">
                        <a:solidFill>
                          <a:schemeClr val="accent1"/>
                        </a:solidFill>
                      </a:endParaRPr>
                    </a:p>
                  </a:txBody>
                  <a:tcPr/>
                </a:tc>
                <a:tc>
                  <a:txBody>
                    <a:bodyPr/>
                    <a:lstStyle/>
                    <a:p>
                      <a:pPr algn="just">
                        <a:lnSpc>
                          <a:spcPct val="100000"/>
                        </a:lnSpc>
                      </a:pPr>
                      <a:r>
                        <a:rPr lang="it-IT" sz="1400" b="1" strike="noStrike" dirty="0" err="1" smtClean="0">
                          <a:solidFill>
                            <a:schemeClr val="accent1"/>
                          </a:solidFill>
                          <a:latin typeface="Calibri"/>
                          <a:ea typeface="宋体"/>
                        </a:rPr>
                        <a:t>Steps</a:t>
                      </a:r>
                      <a:endParaRPr dirty="0">
                        <a:solidFill>
                          <a:schemeClr val="accent1"/>
                        </a:solidFill>
                      </a:endParaRPr>
                    </a:p>
                  </a:txBody>
                  <a:tcPr/>
                </a:tc>
                <a:extLst>
                  <a:ext uri="{0D108BD9-81ED-4DB2-BD59-A6C34878D82A}">
                    <a16:rowId xmlns:a16="http://schemas.microsoft.com/office/drawing/2014/main" val="10000"/>
                  </a:ext>
                </a:extLst>
              </a:tr>
              <a:tr h="190574">
                <a:tc>
                  <a:txBody>
                    <a:bodyPr/>
                    <a:lstStyle/>
                    <a:p>
                      <a:pPr algn="just">
                        <a:lnSpc>
                          <a:spcPct val="100000"/>
                        </a:lnSpc>
                      </a:pPr>
                      <a:r>
                        <a:rPr lang="it-IT" sz="1400" strike="noStrike" dirty="0">
                          <a:solidFill>
                            <a:srgbClr val="000000"/>
                          </a:solidFill>
                          <a:latin typeface="Calibri"/>
                          <a:ea typeface="宋体"/>
                        </a:rPr>
                        <a:t>1</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a:t>
                      </a:r>
                      <a:r>
                        <a:rPr lang="it-IT" sz="1400" strike="noStrike" dirty="0" err="1">
                          <a:solidFill>
                            <a:srgbClr val="000000"/>
                          </a:solidFill>
                          <a:latin typeface="Calibri"/>
                          <a:ea typeface="宋体"/>
                        </a:rPr>
                        <a:t>actions</a:t>
                      </a:r>
                      <a:endParaRPr dirty="0"/>
                    </a:p>
                  </a:txBody>
                  <a:tcPr>
                    <a:solidFill>
                      <a:srgbClr val="FFFFCC"/>
                    </a:solidFill>
                  </a:tcPr>
                </a:tc>
                <a:extLst>
                  <a:ext uri="{0D108BD9-81ED-4DB2-BD59-A6C34878D82A}">
                    <a16:rowId xmlns:a16="http://schemas.microsoft.com/office/drawing/2014/main" val="10001"/>
                  </a:ext>
                </a:extLst>
              </a:tr>
              <a:tr h="190574">
                <a:tc>
                  <a:txBody>
                    <a:bodyPr/>
                    <a:lstStyle/>
                    <a:p>
                      <a:pPr algn="just">
                        <a:lnSpc>
                          <a:spcPct val="100000"/>
                        </a:lnSpc>
                      </a:pPr>
                      <a:r>
                        <a:rPr lang="it-IT" sz="1400" strike="noStrike" dirty="0">
                          <a:solidFill>
                            <a:srgbClr val="000000"/>
                          </a:solidFill>
                          <a:latin typeface="Calibri"/>
                          <a:ea typeface="宋体"/>
                        </a:rPr>
                        <a:t>2</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positive or </a:t>
                      </a:r>
                      <a:r>
                        <a:rPr lang="it-IT" sz="1400" strike="noStrike" dirty="0" err="1">
                          <a:solidFill>
                            <a:srgbClr val="000000"/>
                          </a:solidFill>
                          <a:latin typeface="Calibri"/>
                          <a:ea typeface="宋体"/>
                        </a:rPr>
                        <a:t>neutral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results</a:t>
                      </a:r>
                      <a:endParaRPr dirty="0"/>
                    </a:p>
                  </a:txBody>
                  <a:tcPr>
                    <a:solidFill>
                      <a:srgbClr val="FFFFCC"/>
                    </a:solidFill>
                  </a:tcPr>
                </a:tc>
                <a:extLst>
                  <a:ext uri="{0D108BD9-81ED-4DB2-BD59-A6C34878D82A}">
                    <a16:rowId xmlns:a16="http://schemas.microsoft.com/office/drawing/2014/main" val="10002"/>
                  </a:ext>
                </a:extLst>
              </a:tr>
              <a:tr h="190574">
                <a:tc>
                  <a:txBody>
                    <a:bodyPr/>
                    <a:lstStyle/>
                    <a:p>
                      <a:pPr algn="just">
                        <a:lnSpc>
                          <a:spcPct val="100000"/>
                        </a:lnSpc>
                      </a:pPr>
                      <a:r>
                        <a:rPr lang="it-IT" sz="1400" strike="noStrike" dirty="0">
                          <a:solidFill>
                            <a:srgbClr val="000000"/>
                          </a:solidFill>
                          <a:latin typeface="Calibri"/>
                          <a:ea typeface="宋体"/>
                        </a:rPr>
                        <a:t>3</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negative </a:t>
                      </a:r>
                      <a:r>
                        <a:rPr lang="it-IT" sz="1400" strike="noStrike" dirty="0" err="1">
                          <a:solidFill>
                            <a:srgbClr val="000000"/>
                          </a:solidFill>
                          <a:latin typeface="Calibri"/>
                          <a:ea typeface="宋体"/>
                        </a:rPr>
                        <a:t>results</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failure</a:t>
                      </a:r>
                      <a:endParaRPr dirty="0"/>
                    </a:p>
                  </a:txBody>
                  <a:tcPr>
                    <a:solidFill>
                      <a:srgbClr val="FFFFCC"/>
                    </a:solidFill>
                  </a:tcPr>
                </a:tc>
                <a:extLst>
                  <a:ext uri="{0D108BD9-81ED-4DB2-BD59-A6C34878D82A}">
                    <a16:rowId xmlns:a16="http://schemas.microsoft.com/office/drawing/2014/main" val="10003"/>
                  </a:ext>
                </a:extLst>
              </a:tr>
              <a:tr h="190574">
                <a:tc>
                  <a:txBody>
                    <a:bodyPr/>
                    <a:lstStyle/>
                    <a:p>
                      <a:pPr algn="just">
                        <a:lnSpc>
                          <a:spcPct val="100000"/>
                        </a:lnSpc>
                      </a:pPr>
                      <a:r>
                        <a:rPr lang="it-IT" sz="1400" strike="noStrike" dirty="0">
                          <a:solidFill>
                            <a:srgbClr val="000000"/>
                          </a:solidFill>
                          <a:latin typeface="Calibri"/>
                          <a:ea typeface="宋体"/>
                        </a:rPr>
                        <a:t>4</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a:t>
                      </a:r>
                      <a:r>
                        <a:rPr lang="it-IT" sz="1400" strike="noStrike" dirty="0" err="1">
                          <a:solidFill>
                            <a:srgbClr val="000000"/>
                          </a:solidFill>
                          <a:latin typeface="Calibri"/>
                          <a:ea typeface="宋体"/>
                        </a:rPr>
                        <a:t>previous</a:t>
                      </a:r>
                      <a:r>
                        <a:rPr lang="it-IT" sz="1400" strike="noStrike" dirty="0">
                          <a:solidFill>
                            <a:srgbClr val="000000"/>
                          </a:solidFill>
                          <a:latin typeface="Calibri"/>
                          <a:ea typeface="宋体"/>
                        </a:rPr>
                        <a:t> targets</a:t>
                      </a:r>
                      <a:endParaRPr dirty="0"/>
                    </a:p>
                  </a:txBody>
                  <a:tcPr>
                    <a:solidFill>
                      <a:srgbClr val="FFFFCC"/>
                    </a:solidFill>
                  </a:tcPr>
                </a:tc>
                <a:extLst>
                  <a:ext uri="{0D108BD9-81ED-4DB2-BD59-A6C34878D82A}">
                    <a16:rowId xmlns:a16="http://schemas.microsoft.com/office/drawing/2014/main" val="10004"/>
                  </a:ext>
                </a:extLst>
              </a:tr>
              <a:tr h="190574">
                <a:tc>
                  <a:txBody>
                    <a:bodyPr/>
                    <a:lstStyle/>
                    <a:p>
                      <a:pPr algn="just">
                        <a:lnSpc>
                          <a:spcPct val="100000"/>
                        </a:lnSpc>
                      </a:pPr>
                      <a:r>
                        <a:rPr lang="it-IT" sz="1400" strike="noStrike" dirty="0">
                          <a:solidFill>
                            <a:srgbClr val="000000"/>
                          </a:solidFill>
                          <a:latin typeface="Calibri"/>
                          <a:ea typeface="宋体"/>
                        </a:rPr>
                        <a:t>5</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Presenting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individual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cases</a:t>
                      </a:r>
                      <a:endParaRPr dirty="0"/>
                    </a:p>
                  </a:txBody>
                  <a:tcPr>
                    <a:solidFill>
                      <a:srgbClr val="FFFFCC"/>
                    </a:solidFill>
                  </a:tcPr>
                </a:tc>
                <a:extLst>
                  <a:ext uri="{0D108BD9-81ED-4DB2-BD59-A6C34878D82A}">
                    <a16:rowId xmlns:a16="http://schemas.microsoft.com/office/drawing/2014/main" val="10005"/>
                  </a:ext>
                </a:extLst>
              </a:tr>
              <a:tr h="190574">
                <a:tc>
                  <a:txBody>
                    <a:bodyPr/>
                    <a:lstStyle/>
                    <a:p>
                      <a:pPr algn="just">
                        <a:lnSpc>
                          <a:spcPct val="100000"/>
                        </a:lnSpc>
                      </a:pPr>
                      <a:r>
                        <a:rPr lang="it-IT" sz="1400" strike="noStrike" dirty="0">
                          <a:solidFill>
                            <a:srgbClr val="000000"/>
                          </a:solidFill>
                          <a:latin typeface="Calibri"/>
                          <a:ea typeface="宋体"/>
                        </a:rPr>
                        <a:t>6</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a:t>
                      </a:r>
                      <a:r>
                        <a:rPr lang="it-IT" sz="1400" strike="noStrike" dirty="0" err="1">
                          <a:solidFill>
                            <a:srgbClr val="000000"/>
                          </a:solidFill>
                          <a:latin typeface="Calibri"/>
                          <a:ea typeface="宋体"/>
                        </a:rPr>
                        <a:t>external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events</a:t>
                      </a:r>
                      <a:r>
                        <a:rPr lang="it-IT" sz="1400" strike="noStrike" dirty="0">
                          <a:solidFill>
                            <a:srgbClr val="000000"/>
                          </a:solidFill>
                          <a:latin typeface="Calibri"/>
                          <a:ea typeface="宋体"/>
                        </a:rPr>
                        <a:t>/</a:t>
                      </a:r>
                      <a:r>
                        <a:rPr lang="it-IT" sz="1400" strike="noStrike" dirty="0" err="1">
                          <a:solidFill>
                            <a:srgbClr val="000000"/>
                          </a:solidFill>
                          <a:latin typeface="Calibri"/>
                          <a:ea typeface="宋体"/>
                        </a:rPr>
                        <a:t>actions</a:t>
                      </a:r>
                      <a:endParaRPr dirty="0"/>
                    </a:p>
                  </a:txBody>
                  <a:tcPr>
                    <a:solidFill>
                      <a:srgbClr val="FFFFCC"/>
                    </a:solidFill>
                  </a:tcPr>
                </a:tc>
                <a:extLst>
                  <a:ext uri="{0D108BD9-81ED-4DB2-BD59-A6C34878D82A}">
                    <a16:rowId xmlns:a16="http://schemas.microsoft.com/office/drawing/2014/main" val="10006"/>
                  </a:ext>
                </a:extLst>
              </a:tr>
              <a:tr h="324376">
                <a:tc>
                  <a:txBody>
                    <a:bodyPr/>
                    <a:lstStyle/>
                    <a:p>
                      <a:pPr algn="just">
                        <a:lnSpc>
                          <a:spcPct val="100000"/>
                        </a:lnSpc>
                      </a:pPr>
                      <a:r>
                        <a:rPr lang="it-IT" sz="1400" strike="noStrike" dirty="0">
                          <a:solidFill>
                            <a:srgbClr val="000000"/>
                          </a:solidFill>
                          <a:latin typeface="Calibri"/>
                          <a:ea typeface="宋体"/>
                        </a:rPr>
                        <a:t>7</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Communicating</a:t>
                      </a:r>
                      <a:r>
                        <a:rPr lang="it-IT" sz="1400" strike="noStrike" dirty="0">
                          <a:solidFill>
                            <a:srgbClr val="000000"/>
                          </a:solidFill>
                          <a:latin typeface="Calibri"/>
                          <a:ea typeface="宋体"/>
                        </a:rPr>
                        <a:t> </a:t>
                      </a:r>
                      <a:r>
                        <a:rPr lang="it-IT" sz="1400" strike="noStrike" dirty="0" err="1" smtClean="0">
                          <a:solidFill>
                            <a:srgbClr val="000000"/>
                          </a:solidFill>
                          <a:latin typeface="Calibri"/>
                          <a:ea typeface="宋体"/>
                        </a:rPr>
                        <a:t>strategies</a:t>
                      </a:r>
                      <a:r>
                        <a:rPr lang="it-IT" sz="1400" strike="noStrike" dirty="0" smtClean="0">
                          <a:solidFill>
                            <a:srgbClr val="000000"/>
                          </a:solidFill>
                          <a:latin typeface="Calibri"/>
                          <a:ea typeface="宋体"/>
                        </a:rPr>
                        <a:t>/</a:t>
                      </a:r>
                      <a:r>
                        <a:rPr lang="it-IT" sz="1400" strike="noStrike" dirty="0" err="1" smtClean="0">
                          <a:solidFill>
                            <a:srgbClr val="000000"/>
                          </a:solidFill>
                          <a:latin typeface="Calibri"/>
                          <a:ea typeface="宋体"/>
                        </a:rPr>
                        <a:t>methods</a:t>
                      </a:r>
                      <a:r>
                        <a:rPr lang="it-IT" sz="1400" strike="noStrike" dirty="0" smtClean="0">
                          <a:solidFill>
                            <a:srgbClr val="000000"/>
                          </a:solidFill>
                          <a:latin typeface="Calibri"/>
                          <a:ea typeface="宋体"/>
                        </a:rPr>
                        <a:t>/</a:t>
                      </a:r>
                      <a:r>
                        <a:rPr lang="it-IT" sz="1400" strike="noStrike" dirty="0" err="1" smtClean="0">
                          <a:solidFill>
                            <a:srgbClr val="000000"/>
                          </a:solidFill>
                          <a:latin typeface="Calibri"/>
                          <a:ea typeface="宋体"/>
                        </a:rPr>
                        <a:t>practices</a:t>
                      </a:r>
                      <a:endParaRPr dirty="0"/>
                    </a:p>
                  </a:txBody>
                  <a:tcPr>
                    <a:solidFill>
                      <a:srgbClr val="FFFFCC"/>
                    </a:solidFill>
                  </a:tcPr>
                </a:tc>
                <a:extLst>
                  <a:ext uri="{0D108BD9-81ED-4DB2-BD59-A6C34878D82A}">
                    <a16:rowId xmlns:a16="http://schemas.microsoft.com/office/drawing/2014/main" val="10007"/>
                  </a:ext>
                </a:extLst>
              </a:tr>
              <a:tr h="190574">
                <a:tc>
                  <a:txBody>
                    <a:bodyPr/>
                    <a:lstStyle/>
                    <a:p>
                      <a:pPr algn="just">
                        <a:lnSpc>
                          <a:spcPct val="100000"/>
                        </a:lnSpc>
                      </a:pPr>
                      <a:r>
                        <a:rPr lang="it-IT" sz="1400" strike="noStrike" dirty="0">
                          <a:solidFill>
                            <a:srgbClr val="000000"/>
                          </a:solidFill>
                          <a:latin typeface="Calibri"/>
                          <a:ea typeface="宋体"/>
                        </a:rPr>
                        <a:t>8</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Stating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values</a:t>
                      </a:r>
                      <a:r>
                        <a:rPr lang="it-IT" sz="1400" strike="noStrike" dirty="0">
                          <a:solidFill>
                            <a:srgbClr val="000000"/>
                          </a:solidFill>
                          <a:latin typeface="Calibri"/>
                          <a:ea typeface="宋体"/>
                        </a:rPr>
                        <a:t> and </a:t>
                      </a:r>
                      <a:r>
                        <a:rPr lang="it-IT" sz="1400" strike="noStrike" dirty="0" err="1">
                          <a:solidFill>
                            <a:srgbClr val="000000"/>
                          </a:solidFill>
                          <a:latin typeface="Calibri"/>
                          <a:ea typeface="宋体"/>
                        </a:rPr>
                        <a:t>beliefs</a:t>
                      </a:r>
                      <a:endParaRPr dirty="0"/>
                    </a:p>
                  </a:txBody>
                  <a:tcPr>
                    <a:solidFill>
                      <a:srgbClr val="FFFFCC"/>
                    </a:solidFill>
                  </a:tcPr>
                </a:tc>
                <a:extLst>
                  <a:ext uri="{0D108BD9-81ED-4DB2-BD59-A6C34878D82A}">
                    <a16:rowId xmlns:a16="http://schemas.microsoft.com/office/drawing/2014/main" val="10008"/>
                  </a:ext>
                </a:extLst>
              </a:tr>
              <a:tr h="190574">
                <a:tc>
                  <a:txBody>
                    <a:bodyPr/>
                    <a:lstStyle/>
                    <a:p>
                      <a:pPr algn="just">
                        <a:lnSpc>
                          <a:spcPct val="100000"/>
                        </a:lnSpc>
                      </a:pPr>
                      <a:r>
                        <a:rPr lang="it-IT" sz="1400" strike="noStrike" dirty="0">
                          <a:solidFill>
                            <a:srgbClr val="000000"/>
                          </a:solidFill>
                          <a:latin typeface="Calibri"/>
                          <a:ea typeface="宋体"/>
                        </a:rPr>
                        <a:t>9</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Stating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duties</a:t>
                      </a:r>
                      <a:r>
                        <a:rPr lang="it-IT" sz="1400" strike="noStrike" dirty="0">
                          <a:solidFill>
                            <a:srgbClr val="000000"/>
                          </a:solidFill>
                          <a:latin typeface="Calibri"/>
                          <a:ea typeface="宋体"/>
                        </a:rPr>
                        <a:t> and </a:t>
                      </a:r>
                      <a:r>
                        <a:rPr lang="it-IT" sz="1400" strike="noStrike" dirty="0" err="1">
                          <a:solidFill>
                            <a:srgbClr val="000000"/>
                          </a:solidFill>
                          <a:latin typeface="Calibri"/>
                          <a:ea typeface="宋体"/>
                        </a:rPr>
                        <a:t>responsibilities</a:t>
                      </a:r>
                      <a:endParaRPr dirty="0"/>
                    </a:p>
                  </a:txBody>
                  <a:tcPr>
                    <a:solidFill>
                      <a:srgbClr val="FFFFCC"/>
                    </a:solidFill>
                  </a:tcPr>
                </a:tc>
                <a:extLst>
                  <a:ext uri="{0D108BD9-81ED-4DB2-BD59-A6C34878D82A}">
                    <a16:rowId xmlns:a16="http://schemas.microsoft.com/office/drawing/2014/main" val="10009"/>
                  </a:ext>
                </a:extLst>
              </a:tr>
              <a:tr h="324376">
                <a:tc>
                  <a:txBody>
                    <a:bodyPr/>
                    <a:lstStyle/>
                    <a:p>
                      <a:pPr algn="just">
                        <a:lnSpc>
                          <a:spcPct val="100000"/>
                        </a:lnSpc>
                      </a:pPr>
                      <a:r>
                        <a:rPr lang="it-IT" sz="1400" strike="noStrike" dirty="0">
                          <a:solidFill>
                            <a:srgbClr val="000000"/>
                          </a:solidFill>
                          <a:latin typeface="Calibri"/>
                          <a:ea typeface="宋体"/>
                        </a:rPr>
                        <a:t>10</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Stating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missions</a:t>
                      </a:r>
                      <a:endParaRPr dirty="0"/>
                    </a:p>
                  </a:txBody>
                  <a:tcPr>
                    <a:solidFill>
                      <a:srgbClr val="FFFFCC"/>
                    </a:solidFill>
                  </a:tcPr>
                </a:tc>
                <a:extLst>
                  <a:ext uri="{0D108BD9-81ED-4DB2-BD59-A6C34878D82A}">
                    <a16:rowId xmlns:a16="http://schemas.microsoft.com/office/drawing/2014/main" val="10010"/>
                  </a:ext>
                </a:extLst>
              </a:tr>
              <a:tr h="324376">
                <a:tc>
                  <a:txBody>
                    <a:bodyPr/>
                    <a:lstStyle/>
                    <a:p>
                      <a:pPr algn="just">
                        <a:lnSpc>
                          <a:spcPct val="100000"/>
                        </a:lnSpc>
                      </a:pPr>
                      <a:r>
                        <a:rPr lang="it-IT" sz="1400" strike="noStrike" dirty="0">
                          <a:solidFill>
                            <a:srgbClr val="000000"/>
                          </a:solidFill>
                          <a:latin typeface="Calibri"/>
                          <a:ea typeface="宋体"/>
                        </a:rPr>
                        <a:t>11</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Providing</a:t>
                      </a:r>
                      <a:r>
                        <a:rPr lang="it-IT" sz="1400" strike="noStrike" dirty="0">
                          <a:solidFill>
                            <a:srgbClr val="000000"/>
                          </a:solidFill>
                          <a:latin typeface="Calibri"/>
                          <a:ea typeface="宋体"/>
                        </a:rPr>
                        <a:t> the </a:t>
                      </a:r>
                      <a:r>
                        <a:rPr lang="it-IT" sz="1400" strike="noStrike" dirty="0" err="1">
                          <a:solidFill>
                            <a:srgbClr val="000000"/>
                          </a:solidFill>
                          <a:latin typeface="Calibri"/>
                          <a:ea typeface="宋体"/>
                        </a:rPr>
                        <a:t>corporate’s</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basic</a:t>
                      </a:r>
                      <a:r>
                        <a:rPr lang="it-IT" sz="1400" strike="noStrike" dirty="0">
                          <a:solidFill>
                            <a:srgbClr val="000000"/>
                          </a:solidFill>
                          <a:latin typeface="Calibri"/>
                          <a:ea typeface="宋体"/>
                        </a:rPr>
                        <a:t> information</a:t>
                      </a:r>
                      <a:endParaRPr dirty="0"/>
                    </a:p>
                  </a:txBody>
                  <a:tcPr>
                    <a:solidFill>
                      <a:srgbClr val="FFFFCC"/>
                    </a:solidFill>
                  </a:tcPr>
                </a:tc>
                <a:extLst>
                  <a:ext uri="{0D108BD9-81ED-4DB2-BD59-A6C34878D82A}">
                    <a16:rowId xmlns:a16="http://schemas.microsoft.com/office/drawing/2014/main" val="10011"/>
                  </a:ext>
                </a:extLst>
              </a:tr>
              <a:tr h="324376">
                <a:tc>
                  <a:txBody>
                    <a:bodyPr/>
                    <a:lstStyle/>
                    <a:p>
                      <a:pPr algn="just">
                        <a:lnSpc>
                          <a:spcPct val="100000"/>
                        </a:lnSpc>
                      </a:pPr>
                      <a:r>
                        <a:rPr lang="it-IT" sz="1400" strike="noStrike" dirty="0">
                          <a:solidFill>
                            <a:srgbClr val="000000"/>
                          </a:solidFill>
                          <a:latin typeface="Calibri"/>
                          <a:ea typeface="宋体"/>
                        </a:rPr>
                        <a:t>12</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Demonstrating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importance</a:t>
                      </a:r>
                      <a:r>
                        <a:rPr lang="it-IT" sz="1400" strike="noStrike" dirty="0">
                          <a:solidFill>
                            <a:srgbClr val="000000"/>
                          </a:solidFill>
                          <a:latin typeface="Calibri"/>
                          <a:ea typeface="宋体"/>
                        </a:rPr>
                        <a:t> of the company</a:t>
                      </a:r>
                      <a:endParaRPr dirty="0"/>
                    </a:p>
                  </a:txBody>
                  <a:tcPr>
                    <a:solidFill>
                      <a:srgbClr val="FFFFCC"/>
                    </a:solidFill>
                  </a:tcPr>
                </a:tc>
                <a:extLst>
                  <a:ext uri="{0D108BD9-81ED-4DB2-BD59-A6C34878D82A}">
                    <a16:rowId xmlns:a16="http://schemas.microsoft.com/office/drawing/2014/main" val="10012"/>
                  </a:ext>
                </a:extLst>
              </a:tr>
              <a:tr h="324376">
                <a:tc>
                  <a:txBody>
                    <a:bodyPr/>
                    <a:lstStyle/>
                    <a:p>
                      <a:pPr algn="just">
                        <a:lnSpc>
                          <a:spcPct val="100000"/>
                        </a:lnSpc>
                      </a:pPr>
                      <a:r>
                        <a:rPr lang="it-IT" sz="1400" strike="noStrike" dirty="0">
                          <a:solidFill>
                            <a:srgbClr val="000000"/>
                          </a:solidFill>
                          <a:latin typeface="Calibri"/>
                          <a:ea typeface="宋体"/>
                        </a:rPr>
                        <a:t>13</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Admitting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weakness</a:t>
                      </a:r>
                      <a:r>
                        <a:rPr lang="it-IT" sz="1400" strike="noStrike" dirty="0">
                          <a:solidFill>
                            <a:srgbClr val="000000"/>
                          </a:solidFill>
                          <a:latin typeface="Calibri"/>
                          <a:ea typeface="宋体"/>
                        </a:rPr>
                        <a:t> of the company</a:t>
                      </a:r>
                      <a:endParaRPr dirty="0"/>
                    </a:p>
                  </a:txBody>
                  <a:tcPr>
                    <a:solidFill>
                      <a:srgbClr val="FFFFCC"/>
                    </a:solidFill>
                  </a:tcPr>
                </a:tc>
                <a:extLst>
                  <a:ext uri="{0D108BD9-81ED-4DB2-BD59-A6C34878D82A}">
                    <a16:rowId xmlns:a16="http://schemas.microsoft.com/office/drawing/2014/main" val="10013"/>
                  </a:ext>
                </a:extLst>
              </a:tr>
              <a:tr h="324376">
                <a:tc>
                  <a:txBody>
                    <a:bodyPr/>
                    <a:lstStyle/>
                    <a:p>
                      <a:pPr algn="just">
                        <a:lnSpc>
                          <a:spcPct val="100000"/>
                        </a:lnSpc>
                      </a:pPr>
                      <a:r>
                        <a:rPr lang="it-IT" sz="1400" strike="noStrike" dirty="0">
                          <a:solidFill>
                            <a:srgbClr val="000000"/>
                          </a:solidFill>
                          <a:latin typeface="Calibri"/>
                          <a:ea typeface="宋体"/>
                        </a:rPr>
                        <a:t>14</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Detailing</a:t>
                      </a:r>
                      <a:r>
                        <a:rPr lang="it-IT" sz="1400" strike="noStrike" dirty="0">
                          <a:solidFill>
                            <a:srgbClr val="000000"/>
                          </a:solidFill>
                          <a:latin typeface="Calibri"/>
                          <a:ea typeface="宋体"/>
                        </a:rPr>
                        <a:t> an </a:t>
                      </a:r>
                      <a:r>
                        <a:rPr lang="it-IT" sz="1400" strike="noStrike" dirty="0" err="1">
                          <a:solidFill>
                            <a:srgbClr val="000000"/>
                          </a:solidFill>
                          <a:latin typeface="Calibri"/>
                          <a:ea typeface="宋体"/>
                        </a:rPr>
                        <a:t>internal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action</a:t>
                      </a:r>
                      <a:endParaRPr dirty="0"/>
                    </a:p>
                  </a:txBody>
                  <a:tcPr>
                    <a:solidFill>
                      <a:srgbClr val="FFFFCC"/>
                    </a:solidFill>
                  </a:tcPr>
                </a:tc>
                <a:extLst>
                  <a:ext uri="{0D108BD9-81ED-4DB2-BD59-A6C34878D82A}">
                    <a16:rowId xmlns:a16="http://schemas.microsoft.com/office/drawing/2014/main" val="10014"/>
                  </a:ext>
                </a:extLst>
              </a:tr>
              <a:tr h="324376">
                <a:tc>
                  <a:txBody>
                    <a:bodyPr/>
                    <a:lstStyle/>
                    <a:p>
                      <a:pPr algn="just">
                        <a:lnSpc>
                          <a:spcPct val="100000"/>
                        </a:lnSpc>
                      </a:pPr>
                      <a:r>
                        <a:rPr lang="it-IT" sz="1400" strike="noStrike" dirty="0">
                          <a:solidFill>
                            <a:srgbClr val="000000"/>
                          </a:solidFill>
                          <a:latin typeface="Calibri"/>
                          <a:ea typeface="宋体"/>
                        </a:rPr>
                        <a:t>15</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Assessing</a:t>
                      </a:r>
                      <a:r>
                        <a:rPr lang="it-IT" sz="1400" strike="noStrike" dirty="0">
                          <a:solidFill>
                            <a:srgbClr val="000000"/>
                          </a:solidFill>
                          <a:latin typeface="Calibri"/>
                          <a:ea typeface="宋体"/>
                        </a:rPr>
                        <a:t> an </a:t>
                      </a:r>
                      <a:r>
                        <a:rPr lang="it-IT" sz="1400" strike="noStrike" dirty="0" err="1">
                          <a:solidFill>
                            <a:srgbClr val="000000"/>
                          </a:solidFill>
                          <a:latin typeface="Calibri"/>
                          <a:ea typeface="宋体"/>
                        </a:rPr>
                        <a:t>internal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action</a:t>
                      </a:r>
                      <a:endParaRPr dirty="0"/>
                    </a:p>
                  </a:txBody>
                  <a:tcPr>
                    <a:solidFill>
                      <a:srgbClr val="FFFFCC"/>
                    </a:solidFill>
                  </a:tcPr>
                </a:tc>
                <a:extLst>
                  <a:ext uri="{0D108BD9-81ED-4DB2-BD59-A6C34878D82A}">
                    <a16:rowId xmlns:a16="http://schemas.microsoft.com/office/drawing/2014/main" val="10015"/>
                  </a:ext>
                </a:extLst>
              </a:tr>
              <a:tr h="324376">
                <a:tc>
                  <a:txBody>
                    <a:bodyPr/>
                    <a:lstStyle/>
                    <a:p>
                      <a:pPr algn="just">
                        <a:lnSpc>
                          <a:spcPct val="100000"/>
                        </a:lnSpc>
                      </a:pPr>
                      <a:r>
                        <a:rPr lang="it-IT" sz="1400" strike="noStrike" dirty="0">
                          <a:solidFill>
                            <a:srgbClr val="000000"/>
                          </a:solidFill>
                          <a:latin typeface="Calibri"/>
                          <a:ea typeface="宋体"/>
                        </a:rPr>
                        <a:t>16</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Assessing</a:t>
                      </a:r>
                      <a:r>
                        <a:rPr lang="it-IT" sz="1400" strike="noStrike" dirty="0">
                          <a:solidFill>
                            <a:srgbClr val="000000"/>
                          </a:solidFill>
                          <a:latin typeface="Calibri"/>
                          <a:ea typeface="宋体"/>
                        </a:rPr>
                        <a:t> an </a:t>
                      </a:r>
                      <a:r>
                        <a:rPr lang="it-IT" sz="1400" strike="noStrike" dirty="0" err="1">
                          <a:solidFill>
                            <a:srgbClr val="000000"/>
                          </a:solidFill>
                          <a:latin typeface="Calibri"/>
                          <a:ea typeface="宋体"/>
                        </a:rPr>
                        <a:t>internal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action</a:t>
                      </a:r>
                      <a:r>
                        <a:rPr lang="it-IT" sz="1400" strike="noStrike" dirty="0">
                          <a:solidFill>
                            <a:srgbClr val="000000"/>
                          </a:solidFill>
                          <a:latin typeface="Calibri"/>
                          <a:ea typeface="宋体"/>
                        </a:rPr>
                        <a:t>-negative</a:t>
                      </a:r>
                      <a:endParaRPr dirty="0"/>
                    </a:p>
                  </a:txBody>
                  <a:tcPr>
                    <a:solidFill>
                      <a:srgbClr val="FFFFCC"/>
                    </a:solidFill>
                  </a:tcPr>
                </a:tc>
                <a:extLst>
                  <a:ext uri="{0D108BD9-81ED-4DB2-BD59-A6C34878D82A}">
                    <a16:rowId xmlns:a16="http://schemas.microsoft.com/office/drawing/2014/main" val="10016"/>
                  </a:ext>
                </a:extLst>
              </a:tr>
              <a:tr h="324376">
                <a:tc>
                  <a:txBody>
                    <a:bodyPr/>
                    <a:lstStyle/>
                    <a:p>
                      <a:pPr algn="just">
                        <a:lnSpc>
                          <a:spcPct val="100000"/>
                        </a:lnSpc>
                      </a:pPr>
                      <a:r>
                        <a:rPr lang="it-IT" sz="1400" strike="noStrike" dirty="0">
                          <a:solidFill>
                            <a:srgbClr val="000000"/>
                          </a:solidFill>
                          <a:latin typeface="Calibri"/>
                          <a:ea typeface="宋体"/>
                        </a:rPr>
                        <a:t>17</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Demonstrating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necessity</a:t>
                      </a:r>
                      <a:r>
                        <a:rPr lang="it-IT" sz="1400" strike="noStrike" dirty="0">
                          <a:solidFill>
                            <a:srgbClr val="000000"/>
                          </a:solidFill>
                          <a:latin typeface="Calibri"/>
                          <a:ea typeface="宋体"/>
                        </a:rPr>
                        <a:t> of </a:t>
                      </a:r>
                      <a:r>
                        <a:rPr lang="it-IT" sz="1400" strike="noStrike" dirty="0" err="1" smtClean="0">
                          <a:solidFill>
                            <a:srgbClr val="000000"/>
                          </a:solidFill>
                          <a:latin typeface="Calibri"/>
                          <a:ea typeface="宋体"/>
                        </a:rPr>
                        <a:t>internal</a:t>
                      </a:r>
                      <a:r>
                        <a:rPr lang="it-IT" sz="1400" strike="noStrike" dirty="0" smtClean="0">
                          <a:solidFill>
                            <a:srgbClr val="000000"/>
                          </a:solidFill>
                          <a:latin typeface="Calibri"/>
                          <a:ea typeface="宋体"/>
                        </a:rPr>
                        <a:t> </a:t>
                      </a:r>
                      <a:r>
                        <a:rPr lang="it-IT" sz="1400" strike="noStrike" dirty="0" err="1">
                          <a:solidFill>
                            <a:srgbClr val="000000"/>
                          </a:solidFill>
                          <a:latin typeface="Calibri"/>
                          <a:ea typeface="宋体"/>
                        </a:rPr>
                        <a:t>action</a:t>
                      </a:r>
                      <a:endParaRPr dirty="0"/>
                    </a:p>
                  </a:txBody>
                  <a:tcPr>
                    <a:solidFill>
                      <a:srgbClr val="FFFFCC"/>
                    </a:solidFill>
                  </a:tcPr>
                </a:tc>
                <a:extLst>
                  <a:ext uri="{0D108BD9-81ED-4DB2-BD59-A6C34878D82A}">
                    <a16:rowId xmlns:a16="http://schemas.microsoft.com/office/drawing/2014/main" val="10017"/>
                  </a:ext>
                </a:extLst>
              </a:tr>
              <a:tr h="324376">
                <a:tc>
                  <a:txBody>
                    <a:bodyPr/>
                    <a:lstStyle/>
                    <a:p>
                      <a:pPr algn="just">
                        <a:lnSpc>
                          <a:spcPct val="100000"/>
                        </a:lnSpc>
                      </a:pPr>
                      <a:r>
                        <a:rPr lang="it-IT" sz="1400" strike="noStrike" dirty="0">
                          <a:solidFill>
                            <a:srgbClr val="000000"/>
                          </a:solidFill>
                          <a:latin typeface="Calibri"/>
                          <a:ea typeface="宋体"/>
                        </a:rPr>
                        <a:t>18</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Assessing</a:t>
                      </a:r>
                      <a:r>
                        <a:rPr lang="it-IT" sz="1400" strike="noStrike" dirty="0">
                          <a:solidFill>
                            <a:srgbClr val="000000"/>
                          </a:solidFill>
                          <a:latin typeface="Calibri"/>
                          <a:ea typeface="宋体"/>
                        </a:rPr>
                        <a:t> performance</a:t>
                      </a:r>
                      <a:endParaRPr dirty="0"/>
                    </a:p>
                  </a:txBody>
                  <a:tcPr>
                    <a:solidFill>
                      <a:srgbClr val="FFFFCC"/>
                    </a:solidFill>
                  </a:tcPr>
                </a:tc>
                <a:extLst>
                  <a:ext uri="{0D108BD9-81ED-4DB2-BD59-A6C34878D82A}">
                    <a16:rowId xmlns:a16="http://schemas.microsoft.com/office/drawing/2014/main" val="10018"/>
                  </a:ext>
                </a:extLst>
              </a:tr>
              <a:tr h="324376">
                <a:tc>
                  <a:txBody>
                    <a:bodyPr/>
                    <a:lstStyle/>
                    <a:p>
                      <a:pPr>
                        <a:lnSpc>
                          <a:spcPct val="100000"/>
                        </a:lnSpc>
                      </a:pPr>
                      <a:r>
                        <a:rPr lang="it-IT" sz="1400" strike="noStrike" dirty="0">
                          <a:solidFill>
                            <a:srgbClr val="000000"/>
                          </a:solidFill>
                          <a:latin typeface="Calibri"/>
                          <a:ea typeface="宋体"/>
                        </a:rPr>
                        <a:t>19</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Specifying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standards</a:t>
                      </a:r>
                      <a:r>
                        <a:rPr lang="it-IT" sz="1400" strike="noStrike" dirty="0">
                          <a:solidFill>
                            <a:srgbClr val="000000"/>
                          </a:solidFill>
                          <a:latin typeface="Calibri"/>
                          <a:ea typeface="宋体"/>
                        </a:rPr>
                        <a:t> and </a:t>
                      </a:r>
                      <a:r>
                        <a:rPr lang="it-IT" sz="1400" strike="noStrike" dirty="0" err="1">
                          <a:solidFill>
                            <a:srgbClr val="000000"/>
                          </a:solidFill>
                          <a:latin typeface="Calibri"/>
                          <a:ea typeface="宋体"/>
                        </a:rPr>
                        <a:t>measurement</a:t>
                      </a:r>
                      <a:endParaRPr dirty="0"/>
                    </a:p>
                  </a:txBody>
                  <a:tcPr>
                    <a:solidFill>
                      <a:srgbClr val="FFFFCC"/>
                    </a:solidFill>
                  </a:tcPr>
                </a:tc>
                <a:extLst>
                  <a:ext uri="{0D108BD9-81ED-4DB2-BD59-A6C34878D82A}">
                    <a16:rowId xmlns:a16="http://schemas.microsoft.com/office/drawing/2014/main" val="10019"/>
                  </a:ext>
                </a:extLst>
              </a:tr>
            </a:tbl>
          </a:graphicData>
        </a:graphic>
      </p:graphicFrame>
      <p:graphicFrame>
        <p:nvGraphicFramePr>
          <p:cNvPr id="306" name="Table 2"/>
          <p:cNvGraphicFramePr/>
          <p:nvPr>
            <p:extLst/>
          </p:nvPr>
        </p:nvGraphicFramePr>
        <p:xfrm>
          <a:off x="4347968" y="142920"/>
          <a:ext cx="4499640" cy="6595920"/>
        </p:xfrm>
        <a:graphic>
          <a:graphicData uri="http://schemas.openxmlformats.org/drawingml/2006/table">
            <a:tbl>
              <a:tblPr/>
              <a:tblGrid>
                <a:gridCol w="428400">
                  <a:extLst>
                    <a:ext uri="{9D8B030D-6E8A-4147-A177-3AD203B41FA5}">
                      <a16:colId xmlns:a16="http://schemas.microsoft.com/office/drawing/2014/main" val="20000"/>
                    </a:ext>
                  </a:extLst>
                </a:gridCol>
                <a:gridCol w="4071240">
                  <a:extLst>
                    <a:ext uri="{9D8B030D-6E8A-4147-A177-3AD203B41FA5}">
                      <a16:colId xmlns:a16="http://schemas.microsoft.com/office/drawing/2014/main" val="20001"/>
                    </a:ext>
                  </a:extLst>
                </a:gridCol>
              </a:tblGrid>
              <a:tr h="308160">
                <a:tc>
                  <a:txBody>
                    <a:bodyPr/>
                    <a:lstStyle/>
                    <a:p>
                      <a:pPr>
                        <a:lnSpc>
                          <a:spcPct val="100000"/>
                        </a:lnSpc>
                      </a:pPr>
                      <a:r>
                        <a:rPr lang="it-IT" sz="1400" strike="noStrike" dirty="0">
                          <a:solidFill>
                            <a:srgbClr val="000000"/>
                          </a:solidFill>
                          <a:latin typeface="Calibri"/>
                        </a:rPr>
                        <a:t>20</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Demonstrating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external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requirement</a:t>
                      </a:r>
                      <a:endParaRPr dirty="0"/>
                    </a:p>
                  </a:txBody>
                  <a:tcPr>
                    <a:solidFill>
                      <a:srgbClr val="FFFFCC"/>
                    </a:solidFill>
                  </a:tcPr>
                </a:tc>
                <a:extLst>
                  <a:ext uri="{0D108BD9-81ED-4DB2-BD59-A6C34878D82A}">
                    <a16:rowId xmlns:a16="http://schemas.microsoft.com/office/drawing/2014/main" val="10001"/>
                  </a:ext>
                </a:extLst>
              </a:tr>
              <a:tr h="308160">
                <a:tc>
                  <a:txBody>
                    <a:bodyPr/>
                    <a:lstStyle/>
                    <a:p>
                      <a:pPr>
                        <a:lnSpc>
                          <a:spcPct val="100000"/>
                        </a:lnSpc>
                      </a:pPr>
                      <a:r>
                        <a:rPr lang="it-IT" sz="1400" strike="noStrike" dirty="0">
                          <a:solidFill>
                            <a:srgbClr val="000000"/>
                          </a:solidFill>
                          <a:latin typeface="Calibri"/>
                        </a:rPr>
                        <a:t>21</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Referring</a:t>
                      </a:r>
                      <a:r>
                        <a:rPr lang="it-IT" sz="1400" strike="noStrike" dirty="0">
                          <a:solidFill>
                            <a:srgbClr val="000000"/>
                          </a:solidFill>
                          <a:latin typeface="Calibri"/>
                          <a:ea typeface="宋体"/>
                        </a:rPr>
                        <a:t> to </a:t>
                      </a:r>
                      <a:r>
                        <a:rPr lang="it-IT" sz="1400" strike="noStrike" dirty="0" err="1">
                          <a:solidFill>
                            <a:srgbClr val="000000"/>
                          </a:solidFill>
                          <a:latin typeface="Calibri"/>
                          <a:ea typeface="宋体"/>
                        </a:rPr>
                        <a:t>external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evaluation</a:t>
                      </a:r>
                      <a:endParaRPr dirty="0"/>
                    </a:p>
                  </a:txBody>
                  <a:tcPr>
                    <a:solidFill>
                      <a:srgbClr val="FFFFCC"/>
                    </a:solidFill>
                  </a:tcPr>
                </a:tc>
                <a:extLst>
                  <a:ext uri="{0D108BD9-81ED-4DB2-BD59-A6C34878D82A}">
                    <a16:rowId xmlns:a16="http://schemas.microsoft.com/office/drawing/2014/main" val="10002"/>
                  </a:ext>
                </a:extLst>
              </a:tr>
              <a:tr h="308160">
                <a:tc>
                  <a:txBody>
                    <a:bodyPr/>
                    <a:lstStyle/>
                    <a:p>
                      <a:pPr>
                        <a:lnSpc>
                          <a:spcPct val="100000"/>
                        </a:lnSpc>
                      </a:pPr>
                      <a:r>
                        <a:rPr lang="it-IT" sz="1400" strike="noStrike" dirty="0">
                          <a:solidFill>
                            <a:srgbClr val="000000"/>
                          </a:solidFill>
                          <a:latin typeface="Calibri"/>
                        </a:rPr>
                        <a:t>22</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Describing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external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initiatives</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situations</a:t>
                      </a:r>
                      <a:r>
                        <a:rPr lang="it-IT" sz="1400" strike="noStrike" dirty="0">
                          <a:solidFill>
                            <a:srgbClr val="000000"/>
                          </a:solidFill>
                          <a:latin typeface="Calibri"/>
                          <a:ea typeface="宋体"/>
                        </a:rPr>
                        <a:t> and </a:t>
                      </a:r>
                      <a:r>
                        <a:rPr lang="it-IT" sz="1400" strike="noStrike" dirty="0" err="1">
                          <a:solidFill>
                            <a:srgbClr val="000000"/>
                          </a:solidFill>
                          <a:latin typeface="Calibri"/>
                          <a:ea typeface="宋体"/>
                        </a:rPr>
                        <a:t>events</a:t>
                      </a:r>
                      <a:endParaRPr dirty="0"/>
                    </a:p>
                  </a:txBody>
                  <a:tcPr>
                    <a:solidFill>
                      <a:srgbClr val="FFFFCC"/>
                    </a:solidFill>
                  </a:tcPr>
                </a:tc>
                <a:extLst>
                  <a:ext uri="{0D108BD9-81ED-4DB2-BD59-A6C34878D82A}">
                    <a16:rowId xmlns:a16="http://schemas.microsoft.com/office/drawing/2014/main" val="10003"/>
                  </a:ext>
                </a:extLst>
              </a:tr>
              <a:tr h="308160">
                <a:tc>
                  <a:txBody>
                    <a:bodyPr/>
                    <a:lstStyle/>
                    <a:p>
                      <a:pPr>
                        <a:lnSpc>
                          <a:spcPct val="100000"/>
                        </a:lnSpc>
                      </a:pPr>
                      <a:r>
                        <a:rPr lang="it-IT" sz="1400" strike="noStrike" dirty="0">
                          <a:solidFill>
                            <a:srgbClr val="000000"/>
                          </a:solidFill>
                          <a:latin typeface="Calibri"/>
                        </a:rPr>
                        <a:t>23</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Revealing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difficulties</a:t>
                      </a:r>
                      <a:r>
                        <a:rPr lang="it-IT" sz="1400" strike="noStrike" dirty="0">
                          <a:solidFill>
                            <a:srgbClr val="000000"/>
                          </a:solidFill>
                          <a:latin typeface="Calibri"/>
                          <a:ea typeface="宋体"/>
                        </a:rPr>
                        <a:t> and </a:t>
                      </a:r>
                      <a:r>
                        <a:rPr lang="it-IT" sz="1400" strike="noStrike" dirty="0" err="1">
                          <a:solidFill>
                            <a:srgbClr val="000000"/>
                          </a:solidFill>
                          <a:latin typeface="Calibri"/>
                          <a:ea typeface="宋体"/>
                        </a:rPr>
                        <a:t>risks</a:t>
                      </a:r>
                      <a:endParaRPr dirty="0"/>
                    </a:p>
                  </a:txBody>
                  <a:tcPr>
                    <a:solidFill>
                      <a:srgbClr val="FFFFCC"/>
                    </a:solidFill>
                  </a:tcPr>
                </a:tc>
                <a:extLst>
                  <a:ext uri="{0D108BD9-81ED-4DB2-BD59-A6C34878D82A}">
                    <a16:rowId xmlns:a16="http://schemas.microsoft.com/office/drawing/2014/main" val="10004"/>
                  </a:ext>
                </a:extLst>
              </a:tr>
              <a:tr h="524520">
                <a:tc>
                  <a:txBody>
                    <a:bodyPr/>
                    <a:lstStyle/>
                    <a:p>
                      <a:pPr>
                        <a:lnSpc>
                          <a:spcPct val="100000"/>
                        </a:lnSpc>
                      </a:pPr>
                      <a:r>
                        <a:rPr lang="it-IT" sz="1400" strike="noStrike" dirty="0">
                          <a:solidFill>
                            <a:srgbClr val="000000"/>
                          </a:solidFill>
                          <a:latin typeface="Calibri"/>
                        </a:rPr>
                        <a:t>24</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Stating</a:t>
                      </a:r>
                      <a:r>
                        <a:rPr lang="it-IT" sz="1400" strike="noStrike" dirty="0">
                          <a:solidFill>
                            <a:srgbClr val="000000"/>
                          </a:solidFill>
                          <a:latin typeface="Calibri"/>
                          <a:ea typeface="宋体"/>
                        </a:rPr>
                        <a:t> general </a:t>
                      </a:r>
                      <a:r>
                        <a:rPr lang="it-IT" sz="1400" strike="noStrike" dirty="0" err="1">
                          <a:solidFill>
                            <a:srgbClr val="000000"/>
                          </a:solidFill>
                          <a:latin typeface="Calibri"/>
                          <a:ea typeface="宋体"/>
                        </a:rPr>
                        <a:t>features</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universal</a:t>
                      </a:r>
                      <a:r>
                        <a:rPr lang="it-IT" sz="1400" strike="noStrike" dirty="0">
                          <a:solidFill>
                            <a:srgbClr val="000000"/>
                          </a:solidFill>
                          <a:latin typeface="Calibri"/>
                          <a:ea typeface="宋体"/>
                        </a:rPr>
                        <a:t> law, common </a:t>
                      </a:r>
                      <a:r>
                        <a:rPr lang="it-IT" sz="1400" strike="noStrike" dirty="0" err="1">
                          <a:solidFill>
                            <a:srgbClr val="000000"/>
                          </a:solidFill>
                          <a:latin typeface="Calibri"/>
                          <a:ea typeface="宋体"/>
                        </a:rPr>
                        <a:t>sense</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sectorial</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knowledge</a:t>
                      </a:r>
                      <a:endParaRPr dirty="0"/>
                    </a:p>
                  </a:txBody>
                  <a:tcPr>
                    <a:solidFill>
                      <a:srgbClr val="FFFFCC"/>
                    </a:solidFill>
                  </a:tcPr>
                </a:tc>
                <a:extLst>
                  <a:ext uri="{0D108BD9-81ED-4DB2-BD59-A6C34878D82A}">
                    <a16:rowId xmlns:a16="http://schemas.microsoft.com/office/drawing/2014/main" val="10005"/>
                  </a:ext>
                </a:extLst>
              </a:tr>
              <a:tr h="308160">
                <a:tc>
                  <a:txBody>
                    <a:bodyPr/>
                    <a:lstStyle/>
                    <a:p>
                      <a:pPr>
                        <a:lnSpc>
                          <a:spcPct val="100000"/>
                        </a:lnSpc>
                      </a:pPr>
                      <a:r>
                        <a:rPr lang="it-IT" sz="1400" strike="noStrike" dirty="0">
                          <a:solidFill>
                            <a:srgbClr val="000000"/>
                          </a:solidFill>
                          <a:latin typeface="Calibri"/>
                        </a:rPr>
                        <a:t>25</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Demonstrating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importance</a:t>
                      </a:r>
                      <a:r>
                        <a:rPr lang="it-IT" sz="1400" strike="noStrike" dirty="0">
                          <a:solidFill>
                            <a:srgbClr val="000000"/>
                          </a:solidFill>
                          <a:latin typeface="Calibri"/>
                          <a:ea typeface="宋体"/>
                        </a:rPr>
                        <a:t> of an </a:t>
                      </a:r>
                      <a:r>
                        <a:rPr lang="it-IT" sz="1400" strike="noStrike" dirty="0" err="1">
                          <a:solidFill>
                            <a:srgbClr val="000000"/>
                          </a:solidFill>
                          <a:latin typeface="Calibri"/>
                          <a:ea typeface="宋体"/>
                        </a:rPr>
                        <a:t>issue</a:t>
                      </a:r>
                      <a:endParaRPr dirty="0"/>
                    </a:p>
                  </a:txBody>
                  <a:tcPr>
                    <a:solidFill>
                      <a:srgbClr val="FFFFCC"/>
                    </a:solidFill>
                  </a:tcPr>
                </a:tc>
                <a:extLst>
                  <a:ext uri="{0D108BD9-81ED-4DB2-BD59-A6C34878D82A}">
                    <a16:rowId xmlns:a16="http://schemas.microsoft.com/office/drawing/2014/main" val="10006"/>
                  </a:ext>
                </a:extLst>
              </a:tr>
              <a:tr h="308160">
                <a:tc>
                  <a:txBody>
                    <a:bodyPr/>
                    <a:lstStyle/>
                    <a:p>
                      <a:pPr>
                        <a:lnSpc>
                          <a:spcPct val="100000"/>
                        </a:lnSpc>
                      </a:pPr>
                      <a:r>
                        <a:rPr lang="it-IT" sz="1400" strike="noStrike" dirty="0">
                          <a:solidFill>
                            <a:srgbClr val="000000"/>
                          </a:solidFill>
                          <a:latin typeface="Calibri"/>
                        </a:rPr>
                        <a:t>26</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a:t>
                      </a:r>
                      <a:r>
                        <a:rPr lang="it-IT" sz="1400" strike="noStrike" dirty="0" err="1">
                          <a:solidFill>
                            <a:srgbClr val="000000"/>
                          </a:solidFill>
                          <a:latin typeface="Calibri"/>
                          <a:ea typeface="宋体"/>
                        </a:rPr>
                        <a:t>ongoing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action</a:t>
                      </a:r>
                      <a:endParaRPr dirty="0"/>
                    </a:p>
                  </a:txBody>
                  <a:tcPr>
                    <a:solidFill>
                      <a:srgbClr val="FFFFCC"/>
                    </a:solidFill>
                  </a:tcPr>
                </a:tc>
                <a:extLst>
                  <a:ext uri="{0D108BD9-81ED-4DB2-BD59-A6C34878D82A}">
                    <a16:rowId xmlns:a16="http://schemas.microsoft.com/office/drawing/2014/main" val="10007"/>
                  </a:ext>
                </a:extLst>
              </a:tr>
              <a:tr h="308160">
                <a:tc>
                  <a:txBody>
                    <a:bodyPr/>
                    <a:lstStyle/>
                    <a:p>
                      <a:pPr>
                        <a:lnSpc>
                          <a:spcPct val="100000"/>
                        </a:lnSpc>
                      </a:pPr>
                      <a:r>
                        <a:rPr lang="it-IT" sz="1400" strike="noStrike" dirty="0">
                          <a:solidFill>
                            <a:srgbClr val="000000"/>
                          </a:solidFill>
                          <a:latin typeface="Calibri"/>
                        </a:rPr>
                        <a:t>27</a:t>
                      </a:r>
                      <a:endParaRPr dirty="0"/>
                    </a:p>
                  </a:txBody>
                  <a:tcPr>
                    <a:solidFill>
                      <a:srgbClr val="FFFFCC"/>
                    </a:solidFill>
                  </a:tcPr>
                </a:tc>
                <a:tc>
                  <a:txBody>
                    <a:bodyPr/>
                    <a:lstStyle/>
                    <a:p>
                      <a:pPr algn="just">
                        <a:lnSpc>
                          <a:spcPct val="100000"/>
                        </a:lnSpc>
                      </a:pPr>
                      <a:r>
                        <a:rPr lang="it-IT" sz="1400" strike="noStrike" dirty="0">
                          <a:solidFill>
                            <a:srgbClr val="000000"/>
                          </a:solidFill>
                          <a:latin typeface="Calibri"/>
                          <a:ea typeface="宋体"/>
                        </a:rPr>
                        <a:t>Reporting </a:t>
                      </a:r>
                      <a:r>
                        <a:rPr lang="it-IT" sz="1400" strike="noStrike" dirty="0" err="1">
                          <a:solidFill>
                            <a:srgbClr val="000000"/>
                          </a:solidFill>
                          <a:latin typeface="Calibri"/>
                          <a:ea typeface="宋体"/>
                        </a:rPr>
                        <a:t>ongoing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achievement</a:t>
                      </a:r>
                      <a:endParaRPr dirty="0"/>
                    </a:p>
                  </a:txBody>
                  <a:tcPr>
                    <a:solidFill>
                      <a:srgbClr val="FFFFCC"/>
                    </a:solidFill>
                  </a:tcPr>
                </a:tc>
                <a:extLst>
                  <a:ext uri="{0D108BD9-81ED-4DB2-BD59-A6C34878D82A}">
                    <a16:rowId xmlns:a16="http://schemas.microsoft.com/office/drawing/2014/main" val="10008"/>
                  </a:ext>
                </a:extLst>
              </a:tr>
              <a:tr h="308160">
                <a:tc>
                  <a:txBody>
                    <a:bodyPr/>
                    <a:lstStyle/>
                    <a:p>
                      <a:pPr>
                        <a:lnSpc>
                          <a:spcPct val="100000"/>
                        </a:lnSpc>
                      </a:pPr>
                      <a:r>
                        <a:rPr lang="it-IT" sz="1400" strike="noStrike" dirty="0">
                          <a:solidFill>
                            <a:srgbClr val="000000"/>
                          </a:solidFill>
                          <a:latin typeface="Calibri"/>
                        </a:rPr>
                        <a:t>28</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Committing</a:t>
                      </a:r>
                      <a:r>
                        <a:rPr lang="it-IT" sz="1400" strike="noStrike" dirty="0">
                          <a:solidFill>
                            <a:srgbClr val="000000"/>
                          </a:solidFill>
                          <a:latin typeface="Calibri"/>
                          <a:ea typeface="宋体"/>
                        </a:rPr>
                        <a:t> to future </a:t>
                      </a:r>
                      <a:r>
                        <a:rPr lang="it-IT" sz="1400" strike="noStrike" dirty="0" err="1">
                          <a:solidFill>
                            <a:srgbClr val="000000"/>
                          </a:solidFill>
                          <a:latin typeface="Calibri"/>
                          <a:ea typeface="宋体"/>
                        </a:rPr>
                        <a:t>results</a:t>
                      </a:r>
                      <a:r>
                        <a:rPr lang="it-IT" sz="1400" strike="noStrike" dirty="0">
                          <a:solidFill>
                            <a:srgbClr val="000000"/>
                          </a:solidFill>
                          <a:latin typeface="Calibri"/>
                          <a:ea typeface="宋体"/>
                        </a:rPr>
                        <a:t> and </a:t>
                      </a:r>
                      <a:r>
                        <a:rPr lang="it-IT" sz="1400" strike="noStrike" dirty="0" err="1">
                          <a:solidFill>
                            <a:srgbClr val="000000"/>
                          </a:solidFill>
                          <a:latin typeface="Calibri"/>
                          <a:ea typeface="宋体"/>
                        </a:rPr>
                        <a:t>actions</a:t>
                      </a:r>
                      <a:endParaRPr dirty="0"/>
                    </a:p>
                  </a:txBody>
                  <a:tcPr>
                    <a:solidFill>
                      <a:srgbClr val="FFFFCC"/>
                    </a:solidFill>
                  </a:tcPr>
                </a:tc>
                <a:extLst>
                  <a:ext uri="{0D108BD9-81ED-4DB2-BD59-A6C34878D82A}">
                    <a16:rowId xmlns:a16="http://schemas.microsoft.com/office/drawing/2014/main" val="10009"/>
                  </a:ext>
                </a:extLst>
              </a:tr>
              <a:tr h="308160">
                <a:tc>
                  <a:txBody>
                    <a:bodyPr/>
                    <a:lstStyle/>
                    <a:p>
                      <a:pPr>
                        <a:lnSpc>
                          <a:spcPct val="100000"/>
                        </a:lnSpc>
                      </a:pPr>
                      <a:r>
                        <a:rPr lang="it-IT" sz="1400" strike="noStrike" dirty="0">
                          <a:solidFill>
                            <a:srgbClr val="000000"/>
                          </a:solidFill>
                          <a:latin typeface="Calibri"/>
                        </a:rPr>
                        <a:t>29</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Committing to future actions </a:t>
                      </a:r>
                      <a:endParaRPr/>
                    </a:p>
                  </a:txBody>
                  <a:tcPr>
                    <a:solidFill>
                      <a:srgbClr val="FFFFCC"/>
                    </a:solidFill>
                  </a:tcPr>
                </a:tc>
                <a:extLst>
                  <a:ext uri="{0D108BD9-81ED-4DB2-BD59-A6C34878D82A}">
                    <a16:rowId xmlns:a16="http://schemas.microsoft.com/office/drawing/2014/main" val="10010"/>
                  </a:ext>
                </a:extLst>
              </a:tr>
              <a:tr h="308160">
                <a:tc>
                  <a:txBody>
                    <a:bodyPr/>
                    <a:lstStyle/>
                    <a:p>
                      <a:pPr>
                        <a:lnSpc>
                          <a:spcPct val="100000"/>
                        </a:lnSpc>
                      </a:pPr>
                      <a:r>
                        <a:rPr lang="it-IT" sz="1400" strike="noStrike" dirty="0">
                          <a:solidFill>
                            <a:srgbClr val="000000"/>
                          </a:solidFill>
                          <a:latin typeface="Calibri"/>
                        </a:rPr>
                        <a:t>30</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Committing to future results</a:t>
                      </a:r>
                      <a:endParaRPr/>
                    </a:p>
                  </a:txBody>
                  <a:tcPr>
                    <a:solidFill>
                      <a:srgbClr val="FFFFCC"/>
                    </a:solidFill>
                  </a:tcPr>
                </a:tc>
                <a:extLst>
                  <a:ext uri="{0D108BD9-81ED-4DB2-BD59-A6C34878D82A}">
                    <a16:rowId xmlns:a16="http://schemas.microsoft.com/office/drawing/2014/main" val="10011"/>
                  </a:ext>
                </a:extLst>
              </a:tr>
              <a:tr h="308160">
                <a:tc>
                  <a:txBody>
                    <a:bodyPr/>
                    <a:lstStyle/>
                    <a:p>
                      <a:pPr>
                        <a:lnSpc>
                          <a:spcPct val="100000"/>
                        </a:lnSpc>
                      </a:pPr>
                      <a:r>
                        <a:rPr lang="it-IT" sz="1400" strike="noStrike" dirty="0">
                          <a:solidFill>
                            <a:srgbClr val="000000"/>
                          </a:solidFill>
                          <a:latin typeface="Calibri"/>
                        </a:rPr>
                        <a:t>31</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Predicting future actions or results</a:t>
                      </a:r>
                      <a:endParaRPr/>
                    </a:p>
                  </a:txBody>
                  <a:tcPr>
                    <a:solidFill>
                      <a:srgbClr val="FFFFCC"/>
                    </a:solidFill>
                  </a:tcPr>
                </a:tc>
                <a:extLst>
                  <a:ext uri="{0D108BD9-81ED-4DB2-BD59-A6C34878D82A}">
                    <a16:rowId xmlns:a16="http://schemas.microsoft.com/office/drawing/2014/main" val="10012"/>
                  </a:ext>
                </a:extLst>
              </a:tr>
              <a:tr h="308160">
                <a:tc>
                  <a:txBody>
                    <a:bodyPr/>
                    <a:lstStyle/>
                    <a:p>
                      <a:pPr>
                        <a:lnSpc>
                          <a:spcPct val="100000"/>
                        </a:lnSpc>
                      </a:pPr>
                      <a:r>
                        <a:rPr lang="it-IT" sz="1400" strike="noStrike" dirty="0">
                          <a:solidFill>
                            <a:srgbClr val="000000"/>
                          </a:solidFill>
                          <a:latin typeface="Calibri"/>
                        </a:rPr>
                        <a:t>32</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Predicting future actions</a:t>
                      </a:r>
                      <a:endParaRPr/>
                    </a:p>
                  </a:txBody>
                  <a:tcPr>
                    <a:solidFill>
                      <a:srgbClr val="FFFFCC"/>
                    </a:solidFill>
                  </a:tcPr>
                </a:tc>
                <a:extLst>
                  <a:ext uri="{0D108BD9-81ED-4DB2-BD59-A6C34878D82A}">
                    <a16:rowId xmlns:a16="http://schemas.microsoft.com/office/drawing/2014/main" val="10013"/>
                  </a:ext>
                </a:extLst>
              </a:tr>
              <a:tr h="308160">
                <a:tc>
                  <a:txBody>
                    <a:bodyPr/>
                    <a:lstStyle/>
                    <a:p>
                      <a:pPr>
                        <a:lnSpc>
                          <a:spcPct val="100000"/>
                        </a:lnSpc>
                      </a:pPr>
                      <a:r>
                        <a:rPr lang="it-IT" sz="1400" strike="noStrike" dirty="0">
                          <a:solidFill>
                            <a:srgbClr val="000000"/>
                          </a:solidFill>
                          <a:latin typeface="Calibri"/>
                        </a:rPr>
                        <a:t>33</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Predicting future results</a:t>
                      </a:r>
                      <a:endParaRPr/>
                    </a:p>
                  </a:txBody>
                  <a:tcPr>
                    <a:solidFill>
                      <a:srgbClr val="FFFFCC"/>
                    </a:solidFill>
                  </a:tcPr>
                </a:tc>
                <a:extLst>
                  <a:ext uri="{0D108BD9-81ED-4DB2-BD59-A6C34878D82A}">
                    <a16:rowId xmlns:a16="http://schemas.microsoft.com/office/drawing/2014/main" val="10014"/>
                  </a:ext>
                </a:extLst>
              </a:tr>
              <a:tr h="308160">
                <a:tc>
                  <a:txBody>
                    <a:bodyPr/>
                    <a:lstStyle/>
                    <a:p>
                      <a:pPr>
                        <a:lnSpc>
                          <a:spcPct val="100000"/>
                        </a:lnSpc>
                      </a:pPr>
                      <a:r>
                        <a:rPr lang="it-IT" sz="1400" strike="noStrike" dirty="0">
                          <a:solidFill>
                            <a:srgbClr val="000000"/>
                          </a:solidFill>
                          <a:latin typeface="Calibri"/>
                        </a:rPr>
                        <a:t>34</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predicting external circumstances</a:t>
                      </a:r>
                      <a:endParaRPr/>
                    </a:p>
                  </a:txBody>
                  <a:tcPr>
                    <a:solidFill>
                      <a:srgbClr val="FFFFCC"/>
                    </a:solidFill>
                  </a:tcPr>
                </a:tc>
                <a:extLst>
                  <a:ext uri="{0D108BD9-81ED-4DB2-BD59-A6C34878D82A}">
                    <a16:rowId xmlns:a16="http://schemas.microsoft.com/office/drawing/2014/main" val="10015"/>
                  </a:ext>
                </a:extLst>
              </a:tr>
              <a:tr h="308160">
                <a:tc>
                  <a:txBody>
                    <a:bodyPr/>
                    <a:lstStyle/>
                    <a:p>
                      <a:pPr>
                        <a:lnSpc>
                          <a:spcPct val="100000"/>
                        </a:lnSpc>
                      </a:pPr>
                      <a:r>
                        <a:rPr lang="it-IT" sz="1400" strike="noStrike" dirty="0">
                          <a:solidFill>
                            <a:srgbClr val="000000"/>
                          </a:solidFill>
                          <a:latin typeface="Calibri"/>
                        </a:rPr>
                        <a:t>35</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Assuming possible results under certain conditions</a:t>
                      </a:r>
                      <a:endParaRPr/>
                    </a:p>
                  </a:txBody>
                  <a:tcPr>
                    <a:solidFill>
                      <a:srgbClr val="FFFFCC"/>
                    </a:solidFill>
                  </a:tcPr>
                </a:tc>
                <a:extLst>
                  <a:ext uri="{0D108BD9-81ED-4DB2-BD59-A6C34878D82A}">
                    <a16:rowId xmlns:a16="http://schemas.microsoft.com/office/drawing/2014/main" val="10016"/>
                  </a:ext>
                </a:extLst>
              </a:tr>
              <a:tr h="308160">
                <a:tc>
                  <a:txBody>
                    <a:bodyPr/>
                    <a:lstStyle/>
                    <a:p>
                      <a:pPr>
                        <a:lnSpc>
                          <a:spcPct val="100000"/>
                        </a:lnSpc>
                      </a:pPr>
                      <a:r>
                        <a:rPr lang="it-IT" sz="1400" strike="noStrike" dirty="0">
                          <a:solidFill>
                            <a:srgbClr val="000000"/>
                          </a:solidFill>
                          <a:latin typeface="Calibri"/>
                        </a:rPr>
                        <a:t>36</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Anticipating possible actions</a:t>
                      </a:r>
                      <a:endParaRPr/>
                    </a:p>
                  </a:txBody>
                  <a:tcPr>
                    <a:solidFill>
                      <a:srgbClr val="FFFFCC"/>
                    </a:solidFill>
                  </a:tcPr>
                </a:tc>
                <a:extLst>
                  <a:ext uri="{0D108BD9-81ED-4DB2-BD59-A6C34878D82A}">
                    <a16:rowId xmlns:a16="http://schemas.microsoft.com/office/drawing/2014/main" val="10017"/>
                  </a:ext>
                </a:extLst>
              </a:tr>
              <a:tr h="308160">
                <a:tc>
                  <a:txBody>
                    <a:bodyPr/>
                    <a:lstStyle/>
                    <a:p>
                      <a:pPr>
                        <a:lnSpc>
                          <a:spcPct val="100000"/>
                        </a:lnSpc>
                      </a:pPr>
                      <a:r>
                        <a:rPr lang="it-IT" sz="1400" strike="noStrike" dirty="0">
                          <a:solidFill>
                            <a:srgbClr val="000000"/>
                          </a:solidFill>
                          <a:latin typeface="Calibri"/>
                        </a:rPr>
                        <a:t>37</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Soliciting feedback</a:t>
                      </a:r>
                      <a:endParaRPr/>
                    </a:p>
                  </a:txBody>
                  <a:tcPr>
                    <a:solidFill>
                      <a:srgbClr val="FFFFCC"/>
                    </a:solidFill>
                  </a:tcPr>
                </a:tc>
                <a:extLst>
                  <a:ext uri="{0D108BD9-81ED-4DB2-BD59-A6C34878D82A}">
                    <a16:rowId xmlns:a16="http://schemas.microsoft.com/office/drawing/2014/main" val="10018"/>
                  </a:ext>
                </a:extLst>
              </a:tr>
              <a:tr h="308160">
                <a:tc>
                  <a:txBody>
                    <a:bodyPr/>
                    <a:lstStyle/>
                    <a:p>
                      <a:pPr>
                        <a:lnSpc>
                          <a:spcPct val="100000"/>
                        </a:lnSpc>
                      </a:pPr>
                      <a:r>
                        <a:rPr lang="it-IT" sz="1400" strike="noStrike" dirty="0">
                          <a:solidFill>
                            <a:srgbClr val="000000"/>
                          </a:solidFill>
                          <a:latin typeface="Calibri"/>
                        </a:rPr>
                        <a:t>38</a:t>
                      </a:r>
                      <a:endParaRPr dirty="0"/>
                    </a:p>
                  </a:txBody>
                  <a:tcPr>
                    <a:solidFill>
                      <a:srgbClr val="FFFFCC"/>
                    </a:solidFill>
                  </a:tcPr>
                </a:tc>
                <a:tc>
                  <a:txBody>
                    <a:bodyPr/>
                    <a:lstStyle/>
                    <a:p>
                      <a:pPr algn="just">
                        <a:lnSpc>
                          <a:spcPct val="100000"/>
                        </a:lnSpc>
                      </a:pPr>
                      <a:r>
                        <a:rPr lang="it-IT" sz="1400" strike="noStrike">
                          <a:solidFill>
                            <a:srgbClr val="000000"/>
                          </a:solidFill>
                          <a:latin typeface="Calibri"/>
                          <a:ea typeface="宋体"/>
                        </a:rPr>
                        <a:t>Calling attention from external parties</a:t>
                      </a:r>
                      <a:endParaRPr/>
                    </a:p>
                  </a:txBody>
                  <a:tcPr>
                    <a:solidFill>
                      <a:srgbClr val="FFFFCC"/>
                    </a:solidFill>
                  </a:tcPr>
                </a:tc>
                <a:extLst>
                  <a:ext uri="{0D108BD9-81ED-4DB2-BD59-A6C34878D82A}">
                    <a16:rowId xmlns:a16="http://schemas.microsoft.com/office/drawing/2014/main" val="10019"/>
                  </a:ext>
                </a:extLst>
              </a:tr>
              <a:tr h="524520">
                <a:tc>
                  <a:txBody>
                    <a:bodyPr/>
                    <a:lstStyle/>
                    <a:p>
                      <a:pPr>
                        <a:lnSpc>
                          <a:spcPct val="100000"/>
                        </a:lnSpc>
                      </a:pPr>
                      <a:r>
                        <a:rPr lang="it-IT" sz="1400" strike="noStrike" dirty="0">
                          <a:solidFill>
                            <a:srgbClr val="000000"/>
                          </a:solidFill>
                          <a:latin typeface="Calibri"/>
                        </a:rPr>
                        <a:t>39</a:t>
                      </a:r>
                      <a:endParaRPr dirty="0"/>
                    </a:p>
                  </a:txBody>
                  <a:tcPr>
                    <a:solidFill>
                      <a:srgbClr val="FFFFCC"/>
                    </a:solidFill>
                  </a:tcPr>
                </a:tc>
                <a:tc>
                  <a:txBody>
                    <a:bodyPr/>
                    <a:lstStyle/>
                    <a:p>
                      <a:pPr algn="just">
                        <a:lnSpc>
                          <a:spcPct val="100000"/>
                        </a:lnSpc>
                      </a:pPr>
                      <a:r>
                        <a:rPr lang="it-IT" sz="1400" strike="noStrike" dirty="0" err="1">
                          <a:solidFill>
                            <a:srgbClr val="000000"/>
                          </a:solidFill>
                          <a:latin typeface="Calibri"/>
                          <a:ea typeface="宋体"/>
                        </a:rPr>
                        <a:t>Demonstrating</a:t>
                      </a:r>
                      <a:r>
                        <a:rPr lang="it-IT" sz="1400" strike="noStrike" dirty="0">
                          <a:solidFill>
                            <a:srgbClr val="000000"/>
                          </a:solidFill>
                          <a:latin typeface="Calibri"/>
                          <a:ea typeface="宋体"/>
                        </a:rPr>
                        <a:t> </a:t>
                      </a:r>
                      <a:r>
                        <a:rPr lang="it-IT" sz="1400" strike="noStrike" dirty="0" err="1">
                          <a:solidFill>
                            <a:srgbClr val="000000"/>
                          </a:solidFill>
                          <a:latin typeface="Calibri"/>
                          <a:ea typeface="宋体"/>
                        </a:rPr>
                        <a:t>importance</a:t>
                      </a:r>
                      <a:r>
                        <a:rPr lang="it-IT" sz="1400" strike="noStrike" dirty="0">
                          <a:solidFill>
                            <a:srgbClr val="000000"/>
                          </a:solidFill>
                          <a:latin typeface="Calibri"/>
                          <a:ea typeface="宋体"/>
                        </a:rPr>
                        <a:t> of a </a:t>
                      </a:r>
                      <a:r>
                        <a:rPr lang="it-IT" sz="1400" strike="noStrike" dirty="0" err="1">
                          <a:solidFill>
                            <a:srgbClr val="000000"/>
                          </a:solidFill>
                          <a:latin typeface="Calibri"/>
                          <a:ea typeface="宋体"/>
                        </a:rPr>
                        <a:t>phase</a:t>
                      </a:r>
                      <a:r>
                        <a:rPr lang="it-IT" sz="1400" strike="noStrike" dirty="0">
                          <a:solidFill>
                            <a:srgbClr val="000000"/>
                          </a:solidFill>
                          <a:latin typeface="Calibri"/>
                          <a:ea typeface="宋体"/>
                        </a:rPr>
                        <a:t> for the company</a:t>
                      </a:r>
                      <a:endParaRPr dirty="0"/>
                    </a:p>
                  </a:txBody>
                  <a:tcPr>
                    <a:solidFill>
                      <a:srgbClr val="FFFFCC"/>
                    </a:solidFill>
                  </a:tcPr>
                </a:tc>
                <a:extLst>
                  <a:ext uri="{0D108BD9-81ED-4DB2-BD59-A6C34878D82A}">
                    <a16:rowId xmlns:a16="http://schemas.microsoft.com/office/drawing/2014/main" val="10020"/>
                  </a:ext>
                </a:extLst>
              </a:tr>
            </a:tbl>
          </a:graphicData>
        </a:graphic>
      </p:graphicFrame>
      <p:sp>
        <p:nvSpPr>
          <p:cNvPr id="307" name="CustomShape 3"/>
          <p:cNvSpPr/>
          <p:nvPr/>
        </p:nvSpPr>
        <p:spPr>
          <a:xfrm>
            <a:off x="214200" y="357120"/>
            <a:ext cx="378504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4000" b="1" strike="noStrike">
                <a:solidFill>
                  <a:srgbClr val="000000"/>
                </a:solidFill>
                <a:latin typeface="Calibri"/>
                <a:ea typeface="DejaVu Sans"/>
              </a:rPr>
              <a:t>Identified Steps</a:t>
            </a:r>
            <a:endParaRPr/>
          </a:p>
        </p:txBody>
      </p:sp>
    </p:spTree>
    <p:extLst>
      <p:ext uri="{BB962C8B-B14F-4D97-AF65-F5344CB8AC3E}">
        <p14:creationId xmlns:p14="http://schemas.microsoft.com/office/powerpoint/2010/main" val="41221179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7B8D39B1-F926-41C6-96B8-D63688C0ABD6}" type="slidenum">
              <a:rPr lang="en-US" smtClean="0"/>
              <a:pPr/>
              <a:t>45</a:t>
            </a:fld>
            <a:endParaRPr lang="en-US"/>
          </a:p>
        </p:txBody>
      </p:sp>
      <p:pic>
        <p:nvPicPr>
          <p:cNvPr id="5" name="Immagine 4"/>
          <p:cNvPicPr>
            <a:picLocks noChangeAspect="1"/>
          </p:cNvPicPr>
          <p:nvPr/>
        </p:nvPicPr>
        <p:blipFill>
          <a:blip r:embed="rId2"/>
          <a:stretch>
            <a:fillRect/>
          </a:stretch>
        </p:blipFill>
        <p:spPr>
          <a:xfrm>
            <a:off x="-2475" y="368032"/>
            <a:ext cx="9239683" cy="5797827"/>
          </a:xfrm>
          <a:prstGeom prst="rect">
            <a:avLst/>
          </a:prstGeom>
        </p:spPr>
      </p:pic>
    </p:spTree>
    <p:extLst>
      <p:ext uri="{BB962C8B-B14F-4D97-AF65-F5344CB8AC3E}">
        <p14:creationId xmlns:p14="http://schemas.microsoft.com/office/powerpoint/2010/main" val="28768624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en-US" dirty="0"/>
              <a:t>e.g</a:t>
            </a:r>
            <a:r>
              <a:rPr lang="en-US" dirty="0" smtClean="0"/>
              <a:t>. Rhetorical sequences </a:t>
            </a:r>
            <a:endParaRPr lang="it-IT" dirty="0"/>
          </a:p>
        </p:txBody>
      </p:sp>
      <p:sp>
        <p:nvSpPr>
          <p:cNvPr id="7" name="Segnaposto contenuto 6"/>
          <p:cNvSpPr>
            <a:spLocks noGrp="1"/>
          </p:cNvSpPr>
          <p:nvPr>
            <p:ph idx="1"/>
          </p:nvPr>
        </p:nvSpPr>
        <p:spPr>
          <a:xfrm>
            <a:off x="1233055" y="2394000"/>
            <a:ext cx="7037171" cy="3702000"/>
          </a:xfrm>
        </p:spPr>
        <p:txBody>
          <a:bodyPr>
            <a:normAutofit fontScale="32500" lnSpcReduction="20000"/>
          </a:bodyPr>
          <a:lstStyle/>
          <a:p>
            <a:pPr lvl="1"/>
            <a:r>
              <a:rPr lang="en-US" sz="6000" dirty="0">
                <a:solidFill>
                  <a:srgbClr val="0070C0"/>
                </a:solidFill>
              </a:rPr>
              <a:t> </a:t>
            </a:r>
            <a:r>
              <a:rPr lang="en-US" sz="4100" b="1" dirty="0">
                <a:solidFill>
                  <a:srgbClr val="0070C0"/>
                </a:solidFill>
                <a:latin typeface="Berlin Sans FB" pitchFamily="34" charset="0"/>
              </a:rPr>
              <a:t>Good governance. </a:t>
            </a:r>
            <a:r>
              <a:rPr lang="en-US" sz="4100" dirty="0">
                <a:solidFill>
                  <a:srgbClr val="0070C0"/>
                </a:solidFill>
                <a:latin typeface="Berlin Sans FB" pitchFamily="34" charset="0"/>
              </a:rPr>
              <a:t>HSBC’s governance structure is focused on delivering sustainable value to our shareholders.</a:t>
            </a:r>
            <a:r>
              <a:rPr lang="en-US" sz="4100" dirty="0">
                <a:latin typeface="Berlin Sans FB" pitchFamily="34" charset="0"/>
              </a:rPr>
              <a:t> The strategy and risk appetite for HSBC is set by the Board, which delegates the day-to-day running of the business to the Group Management Board.  </a:t>
            </a:r>
            <a:r>
              <a:rPr lang="en-US" sz="4100" dirty="0">
                <a:solidFill>
                  <a:srgbClr val="C00000"/>
                </a:solidFill>
                <a:latin typeface="Berlin Sans FB" pitchFamily="34" charset="0"/>
              </a:rPr>
              <a:t>Global businesses and functions have established operating, financial reporting and management reporting standards for application throughout HSBC.</a:t>
            </a:r>
            <a:r>
              <a:rPr lang="en-US" sz="4100" dirty="0">
                <a:latin typeface="Berlin Sans FB" pitchFamily="34" charset="0"/>
              </a:rPr>
              <a:t> (HSBC 2011)</a:t>
            </a:r>
          </a:p>
          <a:p>
            <a:pPr lvl="1"/>
            <a:endParaRPr lang="en-US" sz="4300" dirty="0">
              <a:latin typeface="Berlin Sans FB" pitchFamily="34" charset="0"/>
            </a:endParaRPr>
          </a:p>
          <a:p>
            <a:pPr lvl="1"/>
            <a:endParaRPr lang="en-US" sz="4300" b="1" dirty="0">
              <a:latin typeface="Berlin Sans FB" pitchFamily="34" charset="0"/>
            </a:endParaRPr>
          </a:p>
          <a:p>
            <a:pPr lvl="1"/>
            <a:endParaRPr lang="en-US" sz="4300" b="1" dirty="0">
              <a:latin typeface="Berlin Sans FB" pitchFamily="34" charset="0"/>
            </a:endParaRPr>
          </a:p>
          <a:p>
            <a:pPr lvl="1"/>
            <a:endParaRPr lang="en-US" sz="4300" b="1" dirty="0">
              <a:latin typeface="Berlin Sans FB" pitchFamily="34" charset="0"/>
            </a:endParaRPr>
          </a:p>
          <a:p>
            <a:pPr lvl="1"/>
            <a:endParaRPr lang="en-US" sz="4300" b="1" dirty="0">
              <a:latin typeface="Berlin Sans FB" pitchFamily="34" charset="0"/>
            </a:endParaRPr>
          </a:p>
          <a:p>
            <a:pPr lvl="1"/>
            <a:endParaRPr lang="en-US" sz="4300" b="1" dirty="0">
              <a:latin typeface="Berlin Sans FB" pitchFamily="34" charset="0"/>
            </a:endParaRPr>
          </a:p>
          <a:p>
            <a:pPr lvl="1"/>
            <a:r>
              <a:rPr lang="en-US" sz="4300" b="1" dirty="0">
                <a:solidFill>
                  <a:srgbClr val="0070C0"/>
                </a:solidFill>
                <a:latin typeface="Berlin Sans FB" pitchFamily="34" charset="0"/>
              </a:rPr>
              <a:t>Managing our risks. </a:t>
            </a:r>
            <a:r>
              <a:rPr lang="en-US" sz="4300" dirty="0">
                <a:solidFill>
                  <a:srgbClr val="0070C0"/>
                </a:solidFill>
                <a:latin typeface="Berlin Sans FB" pitchFamily="34" charset="0"/>
              </a:rPr>
              <a:t>As with all financial services </a:t>
            </a:r>
            <a:r>
              <a:rPr lang="en-US" sz="4300" dirty="0" err="1">
                <a:solidFill>
                  <a:srgbClr val="0070C0"/>
                </a:solidFill>
                <a:latin typeface="Berlin Sans FB" pitchFamily="34" charset="0"/>
              </a:rPr>
              <a:t>organisations</a:t>
            </a:r>
            <a:r>
              <a:rPr lang="en-US" sz="4300" dirty="0">
                <a:solidFill>
                  <a:srgbClr val="0070C0"/>
                </a:solidFill>
                <a:latin typeface="Berlin Sans FB" pitchFamily="34" charset="0"/>
              </a:rPr>
              <a:t>, we have to manage risks in our business.</a:t>
            </a:r>
            <a:r>
              <a:rPr lang="en-US" sz="4300" dirty="0">
                <a:latin typeface="Berlin Sans FB" pitchFamily="34" charset="0"/>
              </a:rPr>
              <a:t> Our focus is on identifying, understanding and dealing with those risks in line with our agreed risk appetite. Robust risk governance and accountability is embedded across HSBC and the Group Risk Committee monitors the effectiveness of our overall risk management.</a:t>
            </a:r>
            <a:r>
              <a:rPr lang="en-US" sz="4300" dirty="0">
                <a:solidFill>
                  <a:srgbClr val="C00000"/>
                </a:solidFill>
                <a:latin typeface="Berlin Sans FB" pitchFamily="34" charset="0"/>
              </a:rPr>
              <a:t> The Board, advised by the Group Risk Committee, approves HSBC’s risk appetite.</a:t>
            </a:r>
            <a:r>
              <a:rPr lang="en-US" sz="4300" dirty="0">
                <a:latin typeface="Berlin Sans FB" pitchFamily="34" charset="0"/>
              </a:rPr>
              <a:t> (HSBC 2011)</a:t>
            </a:r>
            <a:endParaRPr lang="it-IT" sz="4300" dirty="0">
              <a:latin typeface="Berlin Sans FB" pitchFamily="34" charset="0"/>
            </a:endParaRPr>
          </a:p>
          <a:p>
            <a:pPr lvl="0"/>
            <a:endParaRPr lang="it-IT" dirty="0"/>
          </a:p>
          <a:p>
            <a:r>
              <a:rPr lang="en-US" dirty="0"/>
              <a:t> </a:t>
            </a:r>
            <a:endParaRPr lang="it-IT" dirty="0"/>
          </a:p>
          <a:p>
            <a:endParaRPr lang="it-IT" dirty="0"/>
          </a:p>
          <a:p>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46</a:t>
            </a:fld>
            <a:endParaRPr lang="it-IT" dirty="0"/>
          </a:p>
        </p:txBody>
      </p:sp>
      <p:sp>
        <p:nvSpPr>
          <p:cNvPr id="8" name="Segnaposto testo 7"/>
          <p:cNvSpPr>
            <a:spLocks noGrp="1"/>
          </p:cNvSpPr>
          <p:nvPr>
            <p:ph type="body" sz="quarter" idx="13"/>
          </p:nvPr>
        </p:nvSpPr>
        <p:spPr>
          <a:xfrm>
            <a:off x="1440000" y="842400"/>
            <a:ext cx="7171200" cy="986400"/>
          </a:xfrm>
        </p:spPr>
        <p:txBody>
          <a:bodyPr/>
          <a:lstStyle/>
          <a:p>
            <a:r>
              <a:rPr lang="en-US" dirty="0">
                <a:solidFill>
                  <a:srgbClr val="0070C0"/>
                </a:solidFill>
              </a:rPr>
              <a:t>“identifying element of vision/value”</a:t>
            </a:r>
          </a:p>
          <a:p>
            <a:r>
              <a:rPr lang="en-US" dirty="0">
                <a:solidFill>
                  <a:srgbClr val="0070C0"/>
                </a:solidFill>
              </a:rPr>
              <a:t> </a:t>
            </a:r>
            <a:r>
              <a:rPr lang="en-US" dirty="0">
                <a:solidFill>
                  <a:srgbClr val="0070C0"/>
                </a:solidFill>
                <a:sym typeface="Wingdings" pitchFamily="2" charset="2"/>
              </a:rPr>
              <a:t></a:t>
            </a:r>
            <a:r>
              <a:rPr lang="en-US" dirty="0">
                <a:solidFill>
                  <a:srgbClr val="0070C0"/>
                </a:solidFill>
              </a:rPr>
              <a:t> </a:t>
            </a:r>
            <a:r>
              <a:rPr lang="en-US" dirty="0"/>
              <a:t>“specifying strategy”  </a:t>
            </a:r>
            <a:r>
              <a:rPr lang="en-US" dirty="0">
                <a:sym typeface="Wingdings" pitchFamily="2" charset="2"/>
              </a:rPr>
              <a:t> </a:t>
            </a:r>
            <a:r>
              <a:rPr lang="en-US" dirty="0"/>
              <a:t>“</a:t>
            </a:r>
            <a:r>
              <a:rPr lang="en-US" dirty="0">
                <a:solidFill>
                  <a:srgbClr val="C00000"/>
                </a:solidFill>
              </a:rPr>
              <a:t>practice</a:t>
            </a:r>
            <a:r>
              <a:rPr lang="en-US" dirty="0" smtClean="0"/>
              <a:t>”   (in PR)</a:t>
            </a:r>
            <a:endParaRPr lang="it-IT" dirty="0"/>
          </a:p>
        </p:txBody>
      </p:sp>
    </p:spTree>
    <p:extLst>
      <p:ext uri="{BB962C8B-B14F-4D97-AF65-F5344CB8AC3E}">
        <p14:creationId xmlns:p14="http://schemas.microsoft.com/office/powerpoint/2010/main" val="37404708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en-US" dirty="0"/>
              <a:t>cross-cultural variation:</a:t>
            </a:r>
            <a:endParaRPr lang="it-IT" dirty="0"/>
          </a:p>
        </p:txBody>
      </p:sp>
      <p:sp>
        <p:nvSpPr>
          <p:cNvPr id="7" name="Segnaposto contenuto 6"/>
          <p:cNvSpPr>
            <a:spLocks noGrp="1"/>
          </p:cNvSpPr>
          <p:nvPr>
            <p:ph idx="1"/>
          </p:nvPr>
        </p:nvSpPr>
        <p:spPr>
          <a:xfrm>
            <a:off x="1440000" y="2281259"/>
            <a:ext cx="6830226" cy="4025086"/>
          </a:xfrm>
        </p:spPr>
        <p:txBody>
          <a:bodyPr>
            <a:normAutofit fontScale="32500" lnSpcReduction="20000"/>
          </a:bodyPr>
          <a:lstStyle/>
          <a:p>
            <a:pPr lvl="0"/>
            <a:r>
              <a:rPr lang="it-IT" sz="5500" dirty="0" smtClean="0">
                <a:latin typeface="Berlin Sans FB" pitchFamily="34" charset="0"/>
              </a:rPr>
              <a:t>Intesa </a:t>
            </a:r>
            <a:r>
              <a:rPr lang="it-IT" sz="5500" dirty="0">
                <a:latin typeface="Berlin Sans FB" pitchFamily="34" charset="0"/>
              </a:rPr>
              <a:t>Sanpaolo ha adottato nel luglio 2007 il Codice Etico, carta valoriale che esprime in primo luogo l’identità della Banca, quello che vuole essere e i principi che adotta nelle relazioni con i propri stakeholder. Il Codice di Intesa </a:t>
            </a:r>
            <a:r>
              <a:rPr lang="it-IT" sz="5500" dirty="0" err="1">
                <a:latin typeface="Berlin Sans FB" pitchFamily="34" charset="0"/>
              </a:rPr>
              <a:t>Sanpaolo</a:t>
            </a:r>
            <a:r>
              <a:rPr lang="it-IT" sz="5500" dirty="0">
                <a:latin typeface="Berlin Sans FB" pitchFamily="34" charset="0"/>
              </a:rPr>
              <a:t> è imperniato sul concetto di responsabilità e richiede, non solo ai singoli ma anche a ogni funzione aziendale, di garantire il proprio impegno perché le attività siano sempre coerenti con i valori dichiarati. </a:t>
            </a:r>
            <a:r>
              <a:rPr lang="en-US" sz="3500" dirty="0">
                <a:latin typeface="Berlin Sans FB" pitchFamily="34" charset="0"/>
              </a:rPr>
              <a:t>(</a:t>
            </a:r>
            <a:r>
              <a:rPr lang="en-US" sz="3500" dirty="0" err="1">
                <a:latin typeface="Berlin Sans FB" pitchFamily="34" charset="0"/>
              </a:rPr>
              <a:t>IntesaSanpaolo</a:t>
            </a:r>
            <a:r>
              <a:rPr lang="en-US" sz="3500" dirty="0">
                <a:latin typeface="Berlin Sans FB" pitchFamily="34" charset="0"/>
              </a:rPr>
              <a:t> 2011</a:t>
            </a:r>
            <a:r>
              <a:rPr lang="en-US" sz="3500" dirty="0" smtClean="0">
                <a:latin typeface="Berlin Sans FB" pitchFamily="34" charset="0"/>
              </a:rPr>
              <a:t>)</a:t>
            </a:r>
          </a:p>
          <a:p>
            <a:pPr lvl="0"/>
            <a:endParaRPr lang="it-IT" sz="3500" dirty="0">
              <a:latin typeface="Berlin Sans FB" pitchFamily="34" charset="0"/>
            </a:endParaRPr>
          </a:p>
          <a:p>
            <a:endParaRPr lang="en-US" sz="3500" dirty="0">
              <a:latin typeface="Berlin Sans FB" pitchFamily="34" charset="0"/>
            </a:endParaRPr>
          </a:p>
          <a:p>
            <a:endParaRPr lang="en-US" sz="3500" dirty="0">
              <a:latin typeface="Berlin Sans FB" pitchFamily="34" charset="0"/>
            </a:endParaRPr>
          </a:p>
          <a:p>
            <a:r>
              <a:rPr lang="en-US" sz="4900" i="1" smtClean="0">
                <a:latin typeface="Berlin Sans FB" pitchFamily="34" charset="0"/>
              </a:rPr>
              <a:t>In </a:t>
            </a:r>
            <a:r>
              <a:rPr lang="en-US" sz="4900" i="1" dirty="0">
                <a:latin typeface="Berlin Sans FB" pitchFamily="34" charset="0"/>
              </a:rPr>
              <a:t>July 2007 Intesa Sanpaolo </a:t>
            </a:r>
            <a:r>
              <a:rPr lang="en-US" sz="4900" i="1" dirty="0">
                <a:solidFill>
                  <a:srgbClr val="EB3013"/>
                </a:solidFill>
                <a:latin typeface="Berlin Sans FB" pitchFamily="34" charset="0"/>
              </a:rPr>
              <a:t>adopted the Code of Ethics</a:t>
            </a:r>
            <a:r>
              <a:rPr lang="en-US" sz="4900" i="1" dirty="0">
                <a:latin typeface="Berlin Sans FB" pitchFamily="34" charset="0"/>
              </a:rPr>
              <a:t>, a charter of values that first of all expresses the Bank’s identity, what it seeks to be and the principles it adopts in relations with stakeholders. The </a:t>
            </a:r>
            <a:r>
              <a:rPr lang="en-US" sz="4900" i="1" dirty="0" err="1">
                <a:latin typeface="Berlin Sans FB" pitchFamily="34" charset="0"/>
              </a:rPr>
              <a:t>Intesa</a:t>
            </a:r>
            <a:r>
              <a:rPr lang="en-US" sz="4900" i="1" dirty="0">
                <a:latin typeface="Berlin Sans FB" pitchFamily="34" charset="0"/>
              </a:rPr>
              <a:t> </a:t>
            </a:r>
            <a:r>
              <a:rPr lang="en-US" sz="4900" i="1" dirty="0" err="1">
                <a:latin typeface="Berlin Sans FB" pitchFamily="34" charset="0"/>
              </a:rPr>
              <a:t>Sanpaolo</a:t>
            </a:r>
            <a:r>
              <a:rPr lang="en-US" sz="4900" i="1" dirty="0">
                <a:latin typeface="Berlin Sans FB" pitchFamily="34" charset="0"/>
              </a:rPr>
              <a:t> Code of Ethics focuses on the </a:t>
            </a:r>
            <a:r>
              <a:rPr lang="en-US" sz="4900" i="1" dirty="0">
                <a:solidFill>
                  <a:schemeClr val="accent1"/>
                </a:solidFill>
                <a:latin typeface="Berlin Sans FB" pitchFamily="34" charset="0"/>
              </a:rPr>
              <a:t>concept of responsibility </a:t>
            </a:r>
            <a:r>
              <a:rPr lang="en-US" sz="4900" i="1" dirty="0">
                <a:latin typeface="Berlin Sans FB" pitchFamily="34" charset="0"/>
              </a:rPr>
              <a:t>and requires that not only individuals but also every corporate department guarantee their </a:t>
            </a:r>
            <a:r>
              <a:rPr lang="en-US" sz="4900" i="1" dirty="0">
                <a:solidFill>
                  <a:schemeClr val="accent1"/>
                </a:solidFill>
                <a:latin typeface="Berlin Sans FB" pitchFamily="34" charset="0"/>
              </a:rPr>
              <a:t>commitment to ensuring t</a:t>
            </a:r>
            <a:r>
              <a:rPr lang="en-US" sz="4900" i="1" dirty="0">
                <a:latin typeface="Berlin Sans FB" pitchFamily="34" charset="0"/>
              </a:rPr>
              <a:t>hat business activities remain consistent with the values stated)</a:t>
            </a:r>
            <a:endParaRPr lang="it-IT" sz="4900" i="1" dirty="0">
              <a:latin typeface="Berlin Sans FB" pitchFamily="34" charset="0"/>
            </a:endParaRPr>
          </a:p>
        </p:txBody>
      </p:sp>
      <p:sp>
        <p:nvSpPr>
          <p:cNvPr id="4" name="Segnaposto numero diapositiva 3"/>
          <p:cNvSpPr>
            <a:spLocks noGrp="1"/>
          </p:cNvSpPr>
          <p:nvPr>
            <p:ph type="sldNum" sz="quarter" idx="12"/>
          </p:nvPr>
        </p:nvSpPr>
        <p:spPr/>
        <p:txBody>
          <a:bodyPr/>
          <a:lstStyle/>
          <a:p>
            <a:fld id="{E0F8B7D7-B5E3-644D-9856-CC0934E69055}" type="slidenum">
              <a:rPr lang="it-IT" smtClean="0"/>
              <a:pPr/>
              <a:t>47</a:t>
            </a:fld>
            <a:endParaRPr lang="it-IT" dirty="0"/>
          </a:p>
        </p:txBody>
      </p:sp>
      <p:sp>
        <p:nvSpPr>
          <p:cNvPr id="8" name="Segnaposto testo 7"/>
          <p:cNvSpPr>
            <a:spLocks noGrp="1"/>
          </p:cNvSpPr>
          <p:nvPr>
            <p:ph type="body" sz="quarter" idx="13"/>
          </p:nvPr>
        </p:nvSpPr>
        <p:spPr>
          <a:xfrm>
            <a:off x="1440000" y="1170000"/>
            <a:ext cx="7171200" cy="327600"/>
          </a:xfrm>
        </p:spPr>
        <p:txBody>
          <a:bodyPr/>
          <a:lstStyle/>
          <a:p>
            <a:r>
              <a:rPr lang="en-US" sz="2800" dirty="0">
                <a:sym typeface="Wingdings" pitchFamily="2" charset="2"/>
              </a:rPr>
              <a:t> </a:t>
            </a:r>
            <a:r>
              <a:rPr lang="en-US" sz="2800" dirty="0"/>
              <a:t>the Italian corpus shows a tendency to proceed from </a:t>
            </a:r>
            <a:r>
              <a:rPr lang="en-US" sz="2800" dirty="0">
                <a:solidFill>
                  <a:srgbClr val="FF0000"/>
                </a:solidFill>
              </a:rPr>
              <a:t>strategy</a:t>
            </a:r>
            <a:r>
              <a:rPr lang="en-US" sz="2800" dirty="0"/>
              <a:t> to </a:t>
            </a:r>
            <a:r>
              <a:rPr lang="en-US" sz="2800" dirty="0">
                <a:solidFill>
                  <a:schemeClr val="accent1"/>
                </a:solidFill>
              </a:rPr>
              <a:t>values</a:t>
            </a:r>
            <a:endParaRPr lang="it-IT" sz="2800" dirty="0">
              <a:solidFill>
                <a:schemeClr val="accent1"/>
              </a:solidFill>
            </a:endParaRPr>
          </a:p>
        </p:txBody>
      </p:sp>
      <p:sp>
        <p:nvSpPr>
          <p:cNvPr id="2" name="CasellaDiTesto 1"/>
          <p:cNvSpPr txBox="1"/>
          <p:nvPr/>
        </p:nvSpPr>
        <p:spPr>
          <a:xfrm flipH="1">
            <a:off x="4991344" y="5388077"/>
            <a:ext cx="3619855" cy="1200329"/>
          </a:xfrm>
          <a:prstGeom prst="rect">
            <a:avLst/>
          </a:prstGeom>
          <a:noFill/>
          <a:ln>
            <a:solidFill>
              <a:srgbClr val="EB3013"/>
            </a:solidFill>
          </a:ln>
        </p:spPr>
        <p:txBody>
          <a:bodyPr wrap="square" rtlCol="0">
            <a:spAutoFit/>
          </a:bodyPr>
          <a:lstStyle/>
          <a:p>
            <a:pPr marL="285750" indent="-285750">
              <a:buFontTx/>
              <a:buChar char="-"/>
            </a:pPr>
            <a:r>
              <a:rPr lang="en-US" dirty="0" smtClean="0"/>
              <a:t>largely </a:t>
            </a:r>
            <a:r>
              <a:rPr lang="en-US" dirty="0"/>
              <a:t>influenced by international standards </a:t>
            </a:r>
            <a:endParaRPr lang="en-US" dirty="0" smtClean="0"/>
          </a:p>
          <a:p>
            <a:pPr marL="285750" indent="-285750">
              <a:buFontTx/>
              <a:buChar char="-"/>
            </a:pPr>
            <a:r>
              <a:rPr lang="en-US" dirty="0" smtClean="0">
                <a:sym typeface="Wingdings" pitchFamily="2" charset="2"/>
              </a:rPr>
              <a:t>BUT distinctive patterns in sequences of moves and steps </a:t>
            </a:r>
            <a:endParaRPr lang="it-IT" dirty="0"/>
          </a:p>
        </p:txBody>
      </p:sp>
    </p:spTree>
    <p:extLst>
      <p:ext uri="{BB962C8B-B14F-4D97-AF65-F5344CB8AC3E}">
        <p14:creationId xmlns:p14="http://schemas.microsoft.com/office/powerpoint/2010/main" val="9527651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00000000-0000-0000-0000-000000000000}"/>
              </a:ext>
            </a:extLst>
          </p:cNvPr>
          <p:cNvPicPr>
            <a:picLocks noChangeAspect="1"/>
          </p:cNvPicPr>
          <p:nvPr/>
        </p:nvPicPr>
        <p:blipFill>
          <a:blip r:embed="rId3"/>
          <a:srcRect/>
          <a:stretch>
            <a:fillRect/>
          </a:stretch>
        </p:blipFill>
        <p:spPr>
          <a:xfrm>
            <a:off x="4567320" y="3429000"/>
            <a:ext cx="7920" cy="7920"/>
          </a:xfrm>
          <a:prstGeom prst="rect">
            <a:avLst/>
          </a:prstGeom>
          <a:noFill/>
          <a:ln cap="flat">
            <a:noFill/>
          </a:ln>
        </p:spPr>
      </p:pic>
      <p:sp>
        <p:nvSpPr>
          <p:cNvPr id="3" name="Segnaposto contenuto 3"/>
          <p:cNvSpPr txBox="1">
            <a:spLocks noGrp="1"/>
          </p:cNvSpPr>
          <p:nvPr>
            <p:ph idx="1"/>
          </p:nvPr>
        </p:nvSpPr>
        <p:spPr>
          <a:xfrm>
            <a:off x="457200" y="142560"/>
            <a:ext cx="1954440" cy="5983560"/>
          </a:xfrm>
        </p:spPr>
        <p:txBody>
          <a:bodyPr lIns="91440" tIns="45720" rIns="91440" bIns="45720"/>
          <a:lstStyle/>
          <a:p>
            <a:pPr lvl="0" hangingPunct="1">
              <a:spcBef>
                <a:spcPts val="799"/>
              </a:spcBef>
              <a:buSzPct val="100000"/>
              <a:buFont typeface="Arial" pitchFamily="34"/>
              <a:buChar char="•"/>
            </a:pPr>
            <a:endParaRPr lang="it-IT">
              <a:latin typeface="Calibri" pitchFamily="18"/>
            </a:endParaRPr>
          </a:p>
          <a:p>
            <a:pPr lvl="0" hangingPunct="1">
              <a:spcBef>
                <a:spcPts val="700"/>
              </a:spcBef>
              <a:buSzPct val="100000"/>
              <a:buFont typeface="Arial" pitchFamily="34"/>
              <a:buChar char="•"/>
            </a:pPr>
            <a:r>
              <a:rPr lang="it-IT" sz="2800">
                <a:latin typeface="Calibri" pitchFamily="18"/>
              </a:rPr>
              <a:t>HEADING</a:t>
            </a:r>
          </a:p>
          <a:p>
            <a:pPr lvl="0" hangingPunct="1">
              <a:spcBef>
                <a:spcPts val="601"/>
              </a:spcBef>
              <a:buSzPct val="100000"/>
              <a:buFont typeface="Arial" pitchFamily="34"/>
              <a:buChar char="•"/>
            </a:pPr>
            <a:r>
              <a:rPr lang="it-IT" sz="2400">
                <a:latin typeface="Calibri" pitchFamily="18"/>
              </a:rPr>
              <a:t>Lead-in</a:t>
            </a:r>
          </a:p>
          <a:p>
            <a:pPr lvl="0" hangingPunct="1">
              <a:spcBef>
                <a:spcPts val="799"/>
              </a:spcBef>
              <a:buSzPct val="100000"/>
              <a:buFont typeface="Arial" pitchFamily="34"/>
              <a:buChar char="•"/>
            </a:pPr>
            <a:endParaRPr lang="it-IT">
              <a:latin typeface="Calibri" pitchFamily="18"/>
            </a:endParaRPr>
          </a:p>
          <a:p>
            <a:pPr lvl="0" hangingPunct="1">
              <a:spcBef>
                <a:spcPts val="799"/>
              </a:spcBef>
              <a:buSzPct val="100000"/>
              <a:buFont typeface="Arial" pitchFamily="34"/>
              <a:buChar char="•"/>
            </a:pPr>
            <a:endParaRPr lang="it-IT">
              <a:latin typeface="Calibri" pitchFamily="18"/>
            </a:endParaRPr>
          </a:p>
          <a:p>
            <a:pPr lvl="0" hangingPunct="1">
              <a:spcBef>
                <a:spcPts val="799"/>
              </a:spcBef>
              <a:buSzPct val="100000"/>
              <a:buFont typeface="Arial" pitchFamily="34"/>
              <a:buChar char="•"/>
            </a:pPr>
            <a:endParaRPr lang="it-IT">
              <a:latin typeface="Calibri" pitchFamily="18"/>
            </a:endParaRPr>
          </a:p>
          <a:p>
            <a:pPr lvl="0" hangingPunct="1">
              <a:spcBef>
                <a:spcPts val="799"/>
              </a:spcBef>
              <a:buSzPct val="100000"/>
              <a:buFont typeface="Arial" pitchFamily="34"/>
              <a:buChar char="•"/>
            </a:pPr>
            <a:endParaRPr lang="it-IT">
              <a:latin typeface="Calibri" pitchFamily="18"/>
            </a:endParaRPr>
          </a:p>
          <a:p>
            <a:pPr lvl="0" hangingPunct="1">
              <a:spcBef>
                <a:spcPts val="799"/>
              </a:spcBef>
              <a:buSzPct val="100000"/>
              <a:buFont typeface="Arial" pitchFamily="34"/>
              <a:buChar char="•"/>
            </a:pPr>
            <a:endParaRPr lang="it-IT">
              <a:latin typeface="Calibri" pitchFamily="18"/>
            </a:endParaRPr>
          </a:p>
          <a:p>
            <a:pPr lvl="0" hangingPunct="1">
              <a:spcBef>
                <a:spcPts val="799"/>
              </a:spcBef>
              <a:buSzPct val="100000"/>
              <a:buFont typeface="Arial" pitchFamily="34"/>
              <a:buChar char="•"/>
            </a:pPr>
            <a:endParaRPr lang="it-IT">
              <a:latin typeface="Calibri" pitchFamily="18"/>
            </a:endParaRPr>
          </a:p>
          <a:p>
            <a:pPr marL="0" lvl="0" indent="0" hangingPunct="1">
              <a:spcBef>
                <a:spcPts val="799"/>
              </a:spcBef>
              <a:buNone/>
            </a:pPr>
            <a:endParaRPr lang="it-IT">
              <a:latin typeface="Calibri" pitchFamily="18"/>
            </a:endParaRPr>
          </a:p>
          <a:p>
            <a:pPr marL="0" lvl="0" indent="0" hangingPunct="1">
              <a:spcBef>
                <a:spcPts val="799"/>
              </a:spcBef>
              <a:buNone/>
            </a:pPr>
            <a:r>
              <a:rPr lang="it-IT">
                <a:latin typeface="Calibri" pitchFamily="18"/>
              </a:rPr>
              <a:t>Diagram</a:t>
            </a:r>
          </a:p>
          <a:p>
            <a:pPr marL="0" lvl="0" indent="0" hangingPunct="1">
              <a:spcBef>
                <a:spcPts val="799"/>
              </a:spcBef>
              <a:buNone/>
            </a:pPr>
            <a:endParaRPr lang="it-IT">
              <a:latin typeface="Calibri" pitchFamily="18"/>
            </a:endParaRPr>
          </a:p>
        </p:txBody>
      </p:sp>
      <p:pic>
        <p:nvPicPr>
          <p:cNvPr id="4" name="Picture 6">
            <a:extLst>
              <a:ext uri="{FF2B5EF4-FFF2-40B4-BE49-F238E27FC236}">
                <a16:creationId xmlns:a16="http://schemas.microsoft.com/office/drawing/2014/main" id="{00000000-0000-0000-0000-000000000000}"/>
              </a:ext>
            </a:extLst>
          </p:cNvPr>
          <p:cNvPicPr>
            <a:picLocks noChangeAspect="1"/>
          </p:cNvPicPr>
          <p:nvPr/>
        </p:nvPicPr>
        <p:blipFill>
          <a:blip r:embed="rId4"/>
          <a:srcRect/>
          <a:stretch>
            <a:fillRect/>
          </a:stretch>
        </p:blipFill>
        <p:spPr>
          <a:xfrm>
            <a:off x="2300400" y="466560"/>
            <a:ext cx="4543559" cy="5924520"/>
          </a:xfrm>
          <a:prstGeom prst="rect">
            <a:avLst/>
          </a:prstGeom>
          <a:noFill/>
          <a:ln cap="flat">
            <a:noFill/>
          </a:ln>
        </p:spPr>
      </p:pic>
      <p:sp>
        <p:nvSpPr>
          <p:cNvPr id="5" name="Segnaposto contenuto 3"/>
          <p:cNvSpPr txBox="1"/>
          <p:nvPr/>
        </p:nvSpPr>
        <p:spPr>
          <a:xfrm>
            <a:off x="6793920" y="294840"/>
            <a:ext cx="1954440" cy="5983560"/>
          </a:xfrm>
          <a:prstGeom prst="rect">
            <a:avLst/>
          </a:prstGeom>
          <a:noFill/>
          <a:ln cap="flat">
            <a:noFill/>
          </a:ln>
        </p:spPr>
        <p:txBody>
          <a:bodyPr vert="horz" wrap="square" lIns="91440" tIns="45720" rIns="91440" bIns="45720" anchor="t" anchorCtr="0" compatLnSpc="0">
            <a:noAutofit/>
          </a:bodyPr>
          <a:lstStyle/>
          <a:p>
            <a:pPr marL="0" marR="0" lvl="0" indent="0" algn="l" rtl="0" hangingPunct="1">
              <a:lnSpc>
                <a:spcPct val="100000"/>
              </a:lnSpc>
              <a:spcBef>
                <a:spcPts val="799"/>
              </a:spcBef>
              <a:spcAft>
                <a:spcPts val="0"/>
              </a:spcAft>
              <a:buNone/>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0" marR="0" lvl="0" indent="0" algn="l" rtl="0" hangingPunct="1">
              <a:lnSpc>
                <a:spcPct val="100000"/>
              </a:lnSpc>
              <a:spcBef>
                <a:spcPts val="799"/>
              </a:spcBef>
              <a:spcAft>
                <a:spcPts val="0"/>
              </a:spcAft>
              <a:buNone/>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0" marR="0" lvl="0" indent="0" algn="l" rtl="0" hangingPunct="1">
              <a:lnSpc>
                <a:spcPct val="100000"/>
              </a:lnSpc>
              <a:spcBef>
                <a:spcPts val="799"/>
              </a:spcBef>
              <a:spcAft>
                <a:spcPts val="0"/>
              </a:spcAft>
              <a:buNone/>
              <a:tabLst/>
            </a:pPr>
            <a:r>
              <a:rPr lang="it-IT" sz="3200" b="0" i="0" u="none" strike="noStrike" kern="1200" cap="none" spc="0" baseline="0">
                <a:ln>
                  <a:noFill/>
                </a:ln>
                <a:solidFill>
                  <a:srgbClr val="000000"/>
                </a:solidFill>
                <a:latin typeface="Calibri" pitchFamily="18"/>
                <a:ea typeface="Microsoft YaHei" pitchFamily="2"/>
                <a:cs typeface="Mangal" pitchFamily="2"/>
              </a:rPr>
              <a:t>Picture</a:t>
            </a:r>
          </a:p>
          <a:p>
            <a:pPr marL="0" marR="0" lvl="0" indent="0" algn="l" rtl="0" hangingPunct="1">
              <a:lnSpc>
                <a:spcPct val="100000"/>
              </a:lnSpc>
              <a:spcBef>
                <a:spcPts val="601"/>
              </a:spcBef>
              <a:spcAft>
                <a:spcPts val="0"/>
              </a:spcAft>
              <a:buNone/>
              <a:tabLst/>
            </a:pPr>
            <a:r>
              <a:rPr lang="it-IT" sz="2400" b="0" i="0" u="none" strike="noStrike" kern="1200" cap="none" spc="0" baseline="0">
                <a:ln>
                  <a:noFill/>
                </a:ln>
                <a:solidFill>
                  <a:srgbClr val="000000"/>
                </a:solidFill>
                <a:latin typeface="Calibri" pitchFamily="18"/>
                <a:ea typeface="Microsoft YaHei" pitchFamily="2"/>
                <a:cs typeface="Mangal" pitchFamily="2"/>
              </a:rPr>
              <a:t>Caption</a:t>
            </a:r>
          </a:p>
          <a:p>
            <a:pPr marL="0" marR="0" lvl="0" indent="0" algn="l" rtl="0" hangingPunct="1">
              <a:lnSpc>
                <a:spcPct val="100000"/>
              </a:lnSpc>
              <a:spcBef>
                <a:spcPts val="799"/>
              </a:spcBef>
              <a:spcAft>
                <a:spcPts val="0"/>
              </a:spcAft>
              <a:buNone/>
              <a:tabLst/>
            </a:pPr>
            <a:r>
              <a:rPr lang="it-IT" sz="3200" b="0" i="0" u="none" strike="noStrike" kern="1200" cap="none" spc="0" baseline="0">
                <a:ln>
                  <a:noFill/>
                </a:ln>
                <a:solidFill>
                  <a:srgbClr val="000000"/>
                </a:solidFill>
                <a:latin typeface="Calibri" pitchFamily="18"/>
                <a:ea typeface="Microsoft YaHei" pitchFamily="2"/>
                <a:cs typeface="Mangal" pitchFamily="2"/>
              </a:rPr>
              <a:t>Box</a:t>
            </a:r>
          </a:p>
          <a:p>
            <a:pPr marL="343080" marR="0" lvl="0" indent="-343080" algn="l" rtl="0" hangingPunct="1">
              <a:lnSpc>
                <a:spcPct val="100000"/>
              </a:lnSpc>
              <a:spcBef>
                <a:spcPts val="799"/>
              </a:spcBef>
              <a:spcAft>
                <a:spcPts val="0"/>
              </a:spcAft>
              <a:buSzPct val="100000"/>
              <a:buFont typeface="Arial" pitchFamily="34"/>
              <a:buChar char="•"/>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343080" marR="0" lvl="0" indent="-343080" algn="l" rtl="0" hangingPunct="1">
              <a:lnSpc>
                <a:spcPct val="100000"/>
              </a:lnSpc>
              <a:spcBef>
                <a:spcPts val="799"/>
              </a:spcBef>
              <a:spcAft>
                <a:spcPts val="0"/>
              </a:spcAft>
              <a:buSzPct val="100000"/>
              <a:buFont typeface="Arial" pitchFamily="34"/>
              <a:buChar char="•"/>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343080" marR="0" lvl="0" indent="-343080" algn="l" rtl="0" hangingPunct="1">
              <a:lnSpc>
                <a:spcPct val="100000"/>
              </a:lnSpc>
              <a:spcBef>
                <a:spcPts val="799"/>
              </a:spcBef>
              <a:spcAft>
                <a:spcPts val="0"/>
              </a:spcAft>
              <a:buSzPct val="100000"/>
              <a:buFont typeface="Arial" pitchFamily="34"/>
              <a:buChar char="•"/>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343080" marR="0" lvl="0" indent="-343080" algn="l" rtl="0" hangingPunct="1">
              <a:lnSpc>
                <a:spcPct val="100000"/>
              </a:lnSpc>
              <a:spcBef>
                <a:spcPts val="799"/>
              </a:spcBef>
              <a:spcAft>
                <a:spcPts val="0"/>
              </a:spcAft>
              <a:buSzPct val="100000"/>
              <a:buFont typeface="Arial" pitchFamily="34"/>
              <a:buChar char="•"/>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343080" marR="0" lvl="0" indent="-343080" algn="l" rtl="0" hangingPunct="1">
              <a:lnSpc>
                <a:spcPct val="100000"/>
              </a:lnSpc>
              <a:spcBef>
                <a:spcPts val="799"/>
              </a:spcBef>
              <a:spcAft>
                <a:spcPts val="0"/>
              </a:spcAft>
              <a:buSzPct val="100000"/>
              <a:buFont typeface="Arial" pitchFamily="34"/>
              <a:buChar char="•"/>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0" marR="0" lvl="0" indent="0" algn="l" rtl="0" hangingPunct="1">
              <a:lnSpc>
                <a:spcPct val="100000"/>
              </a:lnSpc>
              <a:spcBef>
                <a:spcPts val="799"/>
              </a:spcBef>
              <a:spcAft>
                <a:spcPts val="0"/>
              </a:spcAft>
              <a:buNone/>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a:p>
            <a:pPr marL="0" marR="0" lvl="0" indent="0" algn="l" rtl="0" hangingPunct="1">
              <a:lnSpc>
                <a:spcPct val="100000"/>
              </a:lnSpc>
              <a:spcBef>
                <a:spcPts val="799"/>
              </a:spcBef>
              <a:spcAft>
                <a:spcPts val="0"/>
              </a:spcAft>
              <a:buNone/>
              <a:tabLst/>
            </a:pPr>
            <a:endParaRPr lang="it-IT" sz="3200" b="0" i="0" u="none" strike="noStrike" kern="1200" cap="none" spc="0" baseline="0">
              <a:ln>
                <a:noFill/>
              </a:ln>
              <a:solidFill>
                <a:srgbClr val="000000"/>
              </a:solidFill>
              <a:latin typeface="Calibri" pitchFamily="18"/>
              <a:ea typeface="Microsoft YaHei" pitchFamily="2"/>
              <a:cs typeface="Mangal" pitchFamily="2"/>
            </a:endParaRPr>
          </a:p>
        </p:txBody>
      </p:sp>
      <p:sp>
        <p:nvSpPr>
          <p:cNvPr id="6" name="CasellaDiTesto 5"/>
          <p:cNvSpPr txBox="1"/>
          <p:nvPr/>
        </p:nvSpPr>
        <p:spPr>
          <a:xfrm>
            <a:off x="6724358" y="3668092"/>
            <a:ext cx="2093564" cy="3046988"/>
          </a:xfrm>
          <a:prstGeom prst="rect">
            <a:avLst/>
          </a:prstGeom>
          <a:noFill/>
        </p:spPr>
        <p:txBody>
          <a:bodyPr wrap="square" rtlCol="0">
            <a:spAutoFit/>
          </a:bodyPr>
          <a:lstStyle/>
          <a:p>
            <a:r>
              <a:rPr lang="it-IT" sz="3200" b="1" dirty="0" err="1" smtClean="0">
                <a:solidFill>
                  <a:srgbClr val="FF0000"/>
                </a:solidFill>
                <a:effectLst>
                  <a:outerShdw blurRad="38100" dist="38100" dir="2700000" algn="tl">
                    <a:srgbClr val="000000">
                      <a:alpha val="43137"/>
                    </a:srgbClr>
                  </a:outerShdw>
                </a:effectLst>
              </a:rPr>
              <a:t>Further</a:t>
            </a:r>
            <a:r>
              <a:rPr lang="it-IT" sz="3200" b="1" dirty="0" smtClean="0">
                <a:solidFill>
                  <a:srgbClr val="FF0000"/>
                </a:solidFill>
                <a:effectLst>
                  <a:outerShdw blurRad="38100" dist="38100" dir="2700000" algn="tl">
                    <a:srgbClr val="000000">
                      <a:alpha val="43137"/>
                    </a:srgbClr>
                  </a:outerShdw>
                </a:effectLst>
              </a:rPr>
              <a:t> </a:t>
            </a:r>
            <a:r>
              <a:rPr lang="it-IT" sz="3200" b="1" dirty="0" err="1" smtClean="0">
                <a:solidFill>
                  <a:srgbClr val="FF0000"/>
                </a:solidFill>
                <a:effectLst>
                  <a:outerShdw blurRad="38100" dist="38100" dir="2700000" algn="tl">
                    <a:srgbClr val="000000">
                      <a:alpha val="43137"/>
                    </a:srgbClr>
                  </a:outerShdw>
                </a:effectLst>
              </a:rPr>
              <a:t>challenges</a:t>
            </a:r>
            <a:r>
              <a:rPr lang="it-IT" sz="3200" b="1" dirty="0" smtClean="0">
                <a:solidFill>
                  <a:srgbClr val="FF0000"/>
                </a:solidFill>
                <a:effectLst>
                  <a:outerShdw blurRad="38100" dist="38100" dir="2700000" algn="tl">
                    <a:srgbClr val="000000">
                      <a:alpha val="43137"/>
                    </a:srgbClr>
                  </a:outerShdw>
                </a:effectLst>
              </a:rPr>
              <a:t>: lay-out and </a:t>
            </a:r>
            <a:r>
              <a:rPr lang="it-IT" sz="3200" b="1" dirty="0" err="1" smtClean="0">
                <a:solidFill>
                  <a:srgbClr val="FF0000"/>
                </a:solidFill>
                <a:effectLst>
                  <a:outerShdw blurRad="38100" dist="38100" dir="2700000" algn="tl">
                    <a:srgbClr val="000000">
                      <a:alpha val="43137"/>
                    </a:srgbClr>
                  </a:outerShdw>
                </a:effectLst>
              </a:rPr>
              <a:t>multimodality</a:t>
            </a:r>
            <a:endParaRPr lang="it-IT"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069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E0F8B7D7-B5E3-644D-9856-CC0934E69055}" type="slidenum">
              <a:rPr lang="it-IT" smtClean="0"/>
              <a:pPr/>
              <a:t>49</a:t>
            </a:fld>
            <a:endParaRPr lang="it-IT" dirty="0"/>
          </a:p>
        </p:txBody>
      </p:sp>
      <p:grpSp>
        <p:nvGrpSpPr>
          <p:cNvPr id="8" name="图表 2"/>
          <p:cNvGrpSpPr/>
          <p:nvPr/>
        </p:nvGrpSpPr>
        <p:grpSpPr>
          <a:xfrm>
            <a:off x="367656" y="103323"/>
            <a:ext cx="8569080" cy="6726441"/>
            <a:chOff x="367656" y="1794472"/>
            <a:chExt cx="8569080" cy="6726441"/>
          </a:xfrm>
        </p:grpSpPr>
        <p:graphicFrame>
          <p:nvGraphicFramePr>
            <p:cNvPr id="9" name="Grafico 8"/>
            <p:cNvGraphicFramePr/>
            <p:nvPr>
              <p:extLst>
                <p:ext uri="{D42A27DB-BD31-4B8C-83A1-F6EECF244321}">
                  <p14:modId xmlns:p14="http://schemas.microsoft.com/office/powerpoint/2010/main" val="3340920985"/>
                </p:ext>
              </p:extLst>
            </p:nvPr>
          </p:nvGraphicFramePr>
          <p:xfrm>
            <a:off x="367656" y="1794472"/>
            <a:ext cx="8569080" cy="640872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1"/>
            <p:cNvSpPr txBox="1"/>
            <p:nvPr/>
          </p:nvSpPr>
          <p:spPr>
            <a:xfrm>
              <a:off x="930066" y="8184673"/>
              <a:ext cx="4197240" cy="336240"/>
            </a:xfrm>
            <a:prstGeom prst="rect">
              <a:avLst/>
            </a:prstGeom>
            <a:noFill/>
            <a:ln cap="flat">
              <a:noFill/>
            </a:ln>
          </p:spPr>
          <p:txBody>
            <a:bodyPr vert="horz" wrap="none" lIns="91440" tIns="45720" rIns="91440" bIns="45720" anchor="t" anchorCtr="0" compatLnSpc="0">
              <a:noAutofit/>
            </a:bodyPr>
            <a:lstStyle/>
            <a:p>
              <a:pPr marL="0" marR="0" lvl="0" indent="0" rtl="0" hangingPunct="1">
                <a:lnSpc>
                  <a:spcPct val="100000"/>
                </a:lnSpc>
                <a:spcBef>
                  <a:spcPts val="0"/>
                </a:spcBef>
                <a:spcAft>
                  <a:spcPts val="0"/>
                </a:spcAft>
                <a:buNone/>
                <a:tabLst/>
              </a:pPr>
              <a:r>
                <a:rPr lang="en-US" sz="1050" b="0" i="0" u="none" strike="noStrike" kern="0" cap="none" spc="0" baseline="0" dirty="0">
                  <a:ln>
                    <a:noFill/>
                  </a:ln>
                  <a:solidFill>
                    <a:srgbClr val="000000"/>
                  </a:solidFill>
                  <a:latin typeface="Calibri" pitchFamily="18"/>
                  <a:ea typeface="Microsoft YaHei" pitchFamily="2"/>
                  <a:cs typeface="Mangal" pitchFamily="2"/>
                </a:rPr>
                <a:t>1. Index = Frequency / Page number of Main Report</a:t>
              </a:r>
            </a:p>
            <a:p>
              <a:pPr marL="0" marR="0" lvl="0" indent="0" rtl="0" hangingPunct="1">
                <a:lnSpc>
                  <a:spcPct val="100000"/>
                </a:lnSpc>
                <a:spcBef>
                  <a:spcPts val="0"/>
                </a:spcBef>
                <a:spcAft>
                  <a:spcPts val="0"/>
                </a:spcAft>
                <a:buNone/>
                <a:tabLst/>
              </a:pPr>
              <a:endParaRPr lang="en-US" sz="1100" b="0" i="0" u="none" strike="noStrike" kern="0" cap="none" spc="0" baseline="0" dirty="0">
                <a:ln>
                  <a:noFill/>
                </a:ln>
                <a:solidFill>
                  <a:srgbClr val="000000"/>
                </a:solidFill>
                <a:latin typeface="Calibri" pitchFamily="18"/>
                <a:ea typeface="宋体" pitchFamily="2"/>
                <a:cs typeface="Mangal" pitchFamily="2"/>
              </a:endParaRPr>
            </a:p>
          </p:txBody>
        </p:sp>
      </p:grpSp>
    </p:spTree>
    <p:extLst>
      <p:ext uri="{BB962C8B-B14F-4D97-AF65-F5344CB8AC3E}">
        <p14:creationId xmlns:p14="http://schemas.microsoft.com/office/powerpoint/2010/main" val="425682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Domain</a:t>
            </a:r>
            <a:endParaRPr lang="it-IT" dirty="0"/>
          </a:p>
        </p:txBody>
      </p:sp>
      <p:sp>
        <p:nvSpPr>
          <p:cNvPr id="6" name="Segnaposto contenuto 5"/>
          <p:cNvSpPr>
            <a:spLocks noGrp="1"/>
          </p:cNvSpPr>
          <p:nvPr>
            <p:ph idx="1"/>
          </p:nvPr>
        </p:nvSpPr>
        <p:spPr>
          <a:xfrm>
            <a:off x="1440000" y="2393999"/>
            <a:ext cx="6562800" cy="3563145"/>
          </a:xfrm>
        </p:spPr>
        <p:txBody>
          <a:bodyPr>
            <a:normAutofit fontScale="62500" lnSpcReduction="20000"/>
          </a:bodyPr>
          <a:lstStyle/>
          <a:p>
            <a:r>
              <a:rPr lang="it-IT" dirty="0" smtClean="0"/>
              <a:t>Business, </a:t>
            </a:r>
            <a:r>
              <a:rPr lang="it-IT" dirty="0" err="1" smtClean="0"/>
              <a:t>education</a:t>
            </a:r>
            <a:r>
              <a:rPr lang="it-IT" dirty="0" smtClean="0"/>
              <a:t>, </a:t>
            </a:r>
            <a:r>
              <a:rPr lang="it-IT" dirty="0" err="1" smtClean="0"/>
              <a:t>religion</a:t>
            </a:r>
            <a:r>
              <a:rPr lang="it-IT" dirty="0" smtClean="0"/>
              <a:t>, etc.</a:t>
            </a:r>
          </a:p>
          <a:p>
            <a:endParaRPr lang="it-IT" dirty="0" smtClean="0"/>
          </a:p>
          <a:p>
            <a:r>
              <a:rPr lang="en-US" dirty="0"/>
              <a:t>an </a:t>
            </a:r>
            <a:r>
              <a:rPr lang="en-US" dirty="0">
                <a:effectLst>
                  <a:outerShdw blurRad="38100" dist="38100" dir="2700000" algn="tl">
                    <a:srgbClr val="000000">
                      <a:alpha val="43137"/>
                    </a:srgbClr>
                  </a:outerShdw>
                </a:effectLst>
              </a:rPr>
              <a:t>area</a:t>
            </a:r>
            <a:r>
              <a:rPr lang="en-US" dirty="0"/>
              <a:t> of knowledge or </a:t>
            </a:r>
            <a:r>
              <a:rPr lang="en-US" dirty="0" smtClean="0"/>
              <a:t>activity</a:t>
            </a:r>
            <a:endParaRPr lang="it-IT" dirty="0"/>
          </a:p>
          <a:p>
            <a:pPr lvl="1"/>
            <a:r>
              <a:rPr lang="en-US" dirty="0" smtClean="0"/>
              <a:t>“a specific </a:t>
            </a:r>
            <a:r>
              <a:rPr lang="en-US" dirty="0">
                <a:effectLst>
                  <a:outerShdw blurRad="38100" dist="38100" dir="2700000" algn="tl">
                    <a:srgbClr val="000000">
                      <a:alpha val="43137"/>
                    </a:srgbClr>
                  </a:outerShdw>
                </a:effectLst>
              </a:rPr>
              <a:t>area</a:t>
            </a:r>
            <a:r>
              <a:rPr lang="en-US" dirty="0"/>
              <a:t> of cultural emphasis</a:t>
            </a:r>
            <a:r>
              <a:rPr lang="en-US" dirty="0" smtClean="0"/>
              <a:t>” </a:t>
            </a:r>
            <a:r>
              <a:rPr lang="en-US" sz="2600" dirty="0" smtClean="0">
                <a:solidFill>
                  <a:schemeClr val="bg1">
                    <a:lumMod val="65000"/>
                  </a:schemeClr>
                </a:solidFill>
              </a:rPr>
              <a:t>(</a:t>
            </a:r>
            <a:r>
              <a:rPr lang="en-US" sz="2600" dirty="0" err="1" smtClean="0">
                <a:solidFill>
                  <a:schemeClr val="bg1">
                    <a:lumMod val="65000"/>
                  </a:schemeClr>
                </a:solidFill>
              </a:rPr>
              <a:t>Ottenheimer</a:t>
            </a:r>
            <a:r>
              <a:rPr lang="en-US" sz="2600" dirty="0" smtClean="0">
                <a:solidFill>
                  <a:schemeClr val="bg1">
                    <a:lumMod val="65000"/>
                  </a:schemeClr>
                </a:solidFill>
              </a:rPr>
              <a:t> 2006)</a:t>
            </a:r>
          </a:p>
          <a:p>
            <a:endParaRPr lang="en-US" dirty="0" smtClean="0"/>
          </a:p>
          <a:p>
            <a:r>
              <a:rPr lang="en-US" dirty="0" smtClean="0"/>
              <a:t>Definition of an area </a:t>
            </a:r>
          </a:p>
          <a:p>
            <a:r>
              <a:rPr lang="en-US" dirty="0" smtClean="0">
                <a:sym typeface="Wingdings" panose="05000000000000000000" pitchFamily="2" charset="2"/>
              </a:rPr>
              <a:t></a:t>
            </a:r>
            <a:r>
              <a:rPr lang="en-US" dirty="0" smtClean="0"/>
              <a:t> </a:t>
            </a:r>
            <a:r>
              <a:rPr lang="en-US" dirty="0" smtClean="0">
                <a:sym typeface="Wingdings" panose="05000000000000000000" pitchFamily="2" charset="2"/>
              </a:rPr>
              <a:t>  M</a:t>
            </a:r>
            <a:r>
              <a:rPr lang="en-US" dirty="0" smtClean="0"/>
              <a:t>apping relevant human knowledge/activity?</a:t>
            </a:r>
          </a:p>
          <a:p>
            <a:pPr lvl="1"/>
            <a:r>
              <a:rPr lang="en-US" dirty="0" smtClean="0"/>
              <a:t>Identification of areas is usually selective e.g. legal discourse</a:t>
            </a:r>
          </a:p>
          <a:p>
            <a:pPr lvl="1"/>
            <a:r>
              <a:rPr lang="en-US" dirty="0" smtClean="0"/>
              <a:t>“convenience”  sampling: e.g. academic discourse (soft and hard sciences; NS, LS, SSH?)</a:t>
            </a:r>
          </a:p>
          <a:p>
            <a:r>
              <a:rPr lang="en-US" dirty="0" smtClean="0"/>
              <a:t>What kind of cartography?</a:t>
            </a:r>
            <a:r>
              <a:rPr lang="en-US" dirty="0"/>
              <a:t> </a:t>
            </a:r>
            <a:r>
              <a:rPr lang="en-US" dirty="0" err="1" smtClean="0"/>
              <a:t>Textography</a:t>
            </a:r>
            <a:r>
              <a:rPr lang="en-US" dirty="0" smtClean="0"/>
              <a:t>?</a:t>
            </a:r>
            <a:r>
              <a:rPr lang="en-US" sz="2600" dirty="0" smtClean="0">
                <a:solidFill>
                  <a:schemeClr val="bg1">
                    <a:lumMod val="65000"/>
                  </a:schemeClr>
                </a:solidFill>
              </a:rPr>
              <a:t>(Swales 1998)</a:t>
            </a:r>
            <a:endParaRPr lang="en-US" sz="2900" dirty="0" smtClean="0">
              <a:solidFill>
                <a:schemeClr val="bg1">
                  <a:lumMod val="65000"/>
                </a:schemeClr>
              </a:solidFill>
              <a:latin typeface="+mj-lt"/>
            </a:endParaRPr>
          </a:p>
          <a:p>
            <a:pPr lvl="1"/>
            <a:r>
              <a:rPr lang="en-US" sz="2900" dirty="0" smtClean="0">
                <a:latin typeface="+mj-lt"/>
              </a:rPr>
              <a:t>Chinese boxes</a:t>
            </a:r>
          </a:p>
          <a:p>
            <a:pPr marL="457200" lvl="1" indent="0">
              <a:buNone/>
            </a:pPr>
            <a:endParaRPr lang="en-US" dirty="0"/>
          </a:p>
        </p:txBody>
      </p:sp>
      <p:sp>
        <p:nvSpPr>
          <p:cNvPr id="2" name="Segnaposto data 1"/>
          <p:cNvSpPr>
            <a:spLocks noGrp="1"/>
          </p:cNvSpPr>
          <p:nvPr>
            <p:ph type="dt" sz="half" idx="10"/>
          </p:nvPr>
        </p:nvSpPr>
        <p:spPr/>
        <p:txBody>
          <a:bodyPr/>
          <a:lstStyle/>
          <a:p>
            <a:fld id="{A10DFC2F-E65E-4CA7-AD82-A0E821C0BB24}" type="datetime1">
              <a:rPr lang="en-US" smtClean="0"/>
              <a:pPr/>
              <a:t>2/19/2020</a:t>
            </a:fld>
            <a:endParaRPr lang="en-US"/>
          </a:p>
        </p:txBody>
      </p:sp>
      <p:sp>
        <p:nvSpPr>
          <p:cNvPr id="3" name="Segnaposto piè di pagina 2"/>
          <p:cNvSpPr>
            <a:spLocks noGrp="1"/>
          </p:cNvSpPr>
          <p:nvPr>
            <p:ph type="ftr" sz="quarter" idx="11"/>
          </p:nvPr>
        </p:nvSpPr>
        <p:spPr/>
        <p:txBody>
          <a:bodyPr/>
          <a:lstStyle/>
          <a:p>
            <a:r>
              <a:rPr lang="en-US" dirty="0" smtClean="0"/>
              <a:t>Darmstadt, </a:t>
            </a:r>
            <a:r>
              <a:rPr lang="en-US" i="1" dirty="0" smtClean="0"/>
              <a:t>Data in Discourser Analysis Conference</a:t>
            </a:r>
            <a:endParaRPr lang="en-US" i="1" dirty="0"/>
          </a:p>
        </p:txBody>
      </p:sp>
      <p:sp>
        <p:nvSpPr>
          <p:cNvPr id="4" name="Segnaposto numero diapositiva 3"/>
          <p:cNvSpPr>
            <a:spLocks noGrp="1"/>
          </p:cNvSpPr>
          <p:nvPr>
            <p:ph type="sldNum" sz="quarter" idx="12"/>
          </p:nvPr>
        </p:nvSpPr>
        <p:spPr/>
        <p:txBody>
          <a:bodyPr/>
          <a:lstStyle/>
          <a:p>
            <a:fld id="{7B8D39B1-F926-41C6-96B8-D63688C0ABD6}" type="slidenum">
              <a:rPr lang="en-US" smtClean="0"/>
              <a:pPr/>
              <a:t>5</a:t>
            </a:fld>
            <a:endParaRPr lang="en-US"/>
          </a:p>
        </p:txBody>
      </p:sp>
      <p:sp>
        <p:nvSpPr>
          <p:cNvPr id="7" name="Segnaposto testo 6"/>
          <p:cNvSpPr>
            <a:spLocks noGrp="1"/>
          </p:cNvSpPr>
          <p:nvPr>
            <p:ph type="body" sz="quarter" idx="13"/>
          </p:nvPr>
        </p:nvSpPr>
        <p:spPr/>
        <p:txBody>
          <a:bodyPr/>
          <a:lstStyle/>
          <a:p>
            <a:r>
              <a:rPr lang="it-IT" dirty="0" smtClean="0"/>
              <a:t>More </a:t>
            </a:r>
            <a:r>
              <a:rPr lang="it-IT" dirty="0" err="1" smtClean="0"/>
              <a:t>often</a:t>
            </a:r>
            <a:r>
              <a:rPr lang="it-IT" dirty="0" smtClean="0"/>
              <a:t> </a:t>
            </a:r>
            <a:r>
              <a:rPr lang="it-IT" dirty="0" err="1" smtClean="0"/>
              <a:t>exemplified</a:t>
            </a:r>
            <a:r>
              <a:rPr lang="it-IT" dirty="0" smtClean="0"/>
              <a:t> </a:t>
            </a:r>
            <a:r>
              <a:rPr lang="it-IT" dirty="0" err="1" smtClean="0"/>
              <a:t>than</a:t>
            </a:r>
            <a:r>
              <a:rPr lang="it-IT" dirty="0" smtClean="0"/>
              <a:t> </a:t>
            </a:r>
            <a:r>
              <a:rPr lang="it-IT" dirty="0" err="1" smtClean="0"/>
              <a:t>defined</a:t>
            </a:r>
            <a:endParaRPr lang="it-IT" dirty="0"/>
          </a:p>
        </p:txBody>
      </p:sp>
    </p:spTree>
    <p:extLst>
      <p:ext uri="{BB962C8B-B14F-4D97-AF65-F5344CB8AC3E}">
        <p14:creationId xmlns:p14="http://schemas.microsoft.com/office/powerpoint/2010/main" val="23262989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p:txBody>
          <a:bodyPr/>
          <a:lstStyle/>
          <a:p>
            <a:r>
              <a:rPr lang="it-IT" dirty="0" err="1" smtClean="0"/>
              <a:t>Conclusions</a:t>
            </a:r>
            <a:endParaRPr lang="it-IT" dirty="0"/>
          </a:p>
        </p:txBody>
      </p:sp>
      <p:sp>
        <p:nvSpPr>
          <p:cNvPr id="10" name="Segnaposto contenuto 9"/>
          <p:cNvSpPr>
            <a:spLocks noGrp="1"/>
          </p:cNvSpPr>
          <p:nvPr>
            <p:ph idx="1"/>
          </p:nvPr>
        </p:nvSpPr>
        <p:spPr>
          <a:xfrm>
            <a:off x="1439999" y="1794234"/>
            <a:ext cx="7527019" cy="4277470"/>
          </a:xfrm>
        </p:spPr>
        <p:txBody>
          <a:bodyPr>
            <a:normAutofit fontScale="55000" lnSpcReduction="20000"/>
          </a:bodyPr>
          <a:lstStyle/>
          <a:p>
            <a:r>
              <a:rPr lang="en-GB" dirty="0" smtClean="0"/>
              <a:t>Focus on different </a:t>
            </a:r>
            <a:r>
              <a:rPr lang="en-GB" dirty="0"/>
              <a:t>levels of </a:t>
            </a:r>
            <a:r>
              <a:rPr lang="en-GB" dirty="0" smtClean="0"/>
              <a:t>specificity in </a:t>
            </a:r>
            <a:r>
              <a:rPr lang="en-GB" dirty="0" err="1" smtClean="0"/>
              <a:t>stying</a:t>
            </a:r>
            <a:r>
              <a:rPr lang="en-GB" dirty="0" smtClean="0"/>
              <a:t> domain-specific language</a:t>
            </a:r>
          </a:p>
          <a:p>
            <a:pPr lvl="1"/>
            <a:r>
              <a:rPr lang="en-GB" dirty="0"/>
              <a:t>d</a:t>
            </a:r>
            <a:r>
              <a:rPr lang="en-GB" dirty="0" smtClean="0"/>
              <a:t>ifferent </a:t>
            </a:r>
            <a:r>
              <a:rPr lang="en-GB" dirty="0"/>
              <a:t>dimensions of variation through </a:t>
            </a:r>
            <a:r>
              <a:rPr lang="en-GB" dirty="0" smtClean="0"/>
              <a:t>comparison</a:t>
            </a:r>
          </a:p>
          <a:p>
            <a:pPr lvl="1"/>
            <a:r>
              <a:rPr lang="en-GB" dirty="0" smtClean="0"/>
              <a:t>Size and specificity depend of (presumable) RQs</a:t>
            </a:r>
          </a:p>
          <a:p>
            <a:pPr lvl="1"/>
            <a:endParaRPr lang="it-IT" dirty="0"/>
          </a:p>
          <a:p>
            <a:r>
              <a:rPr lang="en-GB" dirty="0"/>
              <a:t>Integrating functional and formal categories, </a:t>
            </a:r>
            <a:r>
              <a:rPr lang="en-GB" dirty="0" smtClean="0"/>
              <a:t>discourse </a:t>
            </a:r>
            <a:r>
              <a:rPr lang="en-GB" dirty="0"/>
              <a:t>and </a:t>
            </a:r>
            <a:r>
              <a:rPr lang="en-GB" dirty="0" smtClean="0"/>
              <a:t>corpus perspectives</a:t>
            </a:r>
            <a:r>
              <a:rPr lang="en-GB" dirty="0"/>
              <a:t>: </a:t>
            </a:r>
            <a:endParaRPr lang="en-GB" dirty="0" smtClean="0"/>
          </a:p>
          <a:p>
            <a:pPr lvl="1"/>
            <a:r>
              <a:rPr lang="en-GB" dirty="0" smtClean="0"/>
              <a:t> Relating </a:t>
            </a:r>
            <a:r>
              <a:rPr lang="en-GB" dirty="0"/>
              <a:t>textual practice to language </a:t>
            </a:r>
            <a:r>
              <a:rPr lang="en-GB" dirty="0" smtClean="0"/>
              <a:t>choice (</a:t>
            </a:r>
            <a:r>
              <a:rPr lang="en-GB" dirty="0" smtClean="0">
                <a:sym typeface="Wingdings" panose="05000000000000000000" pitchFamily="2" charset="2"/>
              </a:rPr>
              <a:t></a:t>
            </a:r>
            <a:r>
              <a:rPr lang="en-GB" dirty="0" smtClean="0"/>
              <a:t> statements </a:t>
            </a:r>
            <a:r>
              <a:rPr lang="en-GB" dirty="0"/>
              <a:t>supported </a:t>
            </a:r>
            <a:r>
              <a:rPr lang="en-GB" dirty="0" smtClean="0"/>
              <a:t>by data)</a:t>
            </a:r>
          </a:p>
          <a:p>
            <a:pPr lvl="1"/>
            <a:r>
              <a:rPr lang="en-GB" dirty="0" smtClean="0"/>
              <a:t>Data  are </a:t>
            </a:r>
            <a:r>
              <a:rPr lang="en-GB" dirty="0"/>
              <a:t>interpreted in terms of textual structure and social </a:t>
            </a:r>
            <a:r>
              <a:rPr lang="en-GB" dirty="0" smtClean="0"/>
              <a:t>action</a:t>
            </a:r>
          </a:p>
          <a:p>
            <a:pPr lvl="1"/>
            <a:r>
              <a:rPr lang="en-GB" dirty="0" smtClean="0"/>
              <a:t>Attention </a:t>
            </a:r>
            <a:r>
              <a:rPr lang="en-GB" dirty="0"/>
              <a:t>to frequency and patterns </a:t>
            </a:r>
            <a:r>
              <a:rPr lang="en-GB" dirty="0" smtClean="0"/>
              <a:t>highlights </a:t>
            </a:r>
            <a:r>
              <a:rPr lang="en-GB" dirty="0"/>
              <a:t>systematic </a:t>
            </a:r>
            <a:r>
              <a:rPr lang="en-GB" dirty="0" smtClean="0"/>
              <a:t>(functional or semantic) relations </a:t>
            </a:r>
          </a:p>
          <a:p>
            <a:pPr marL="914400" lvl="2" indent="0">
              <a:buNone/>
            </a:pPr>
            <a:endParaRPr lang="en-GB" dirty="0" smtClean="0"/>
          </a:p>
          <a:p>
            <a:pPr indent="-228600"/>
            <a:r>
              <a:rPr lang="en-GB" dirty="0" smtClean="0"/>
              <a:t>The research process as  </a:t>
            </a:r>
            <a:r>
              <a:rPr lang="en-GB" b="1" dirty="0" smtClean="0">
                <a:effectLst>
                  <a:outerShdw blurRad="38100" dist="38100" dir="2700000" algn="tl">
                    <a:srgbClr val="000000">
                      <a:alpha val="43137"/>
                    </a:srgbClr>
                  </a:outerShdw>
                </a:effectLst>
              </a:rPr>
              <a:t>Interaction</a:t>
            </a:r>
            <a:r>
              <a:rPr lang="en-GB" dirty="0" smtClean="0"/>
              <a:t> </a:t>
            </a:r>
            <a:r>
              <a:rPr lang="en-GB" dirty="0"/>
              <a:t>between the analyst and different types of data and methodological </a:t>
            </a:r>
            <a:r>
              <a:rPr lang="en-GB" dirty="0" smtClean="0"/>
              <a:t>tools</a:t>
            </a:r>
          </a:p>
          <a:p>
            <a:pPr lvl="1"/>
            <a:r>
              <a:rPr lang="en-GB" dirty="0" smtClean="0"/>
              <a:t>Beyond </a:t>
            </a:r>
            <a:r>
              <a:rPr lang="en-GB" dirty="0"/>
              <a:t>the corpus-based vs corpus-driven distinction </a:t>
            </a:r>
            <a:r>
              <a:rPr lang="en-GB" dirty="0">
                <a:solidFill>
                  <a:schemeClr val="accent1"/>
                </a:solidFill>
              </a:rPr>
              <a:t>(</a:t>
            </a:r>
            <a:r>
              <a:rPr lang="en-GB" dirty="0" err="1">
                <a:solidFill>
                  <a:schemeClr val="accent1"/>
                </a:solidFill>
              </a:rPr>
              <a:t>Tognini-Bonelli</a:t>
            </a:r>
            <a:r>
              <a:rPr lang="en-GB" dirty="0">
                <a:solidFill>
                  <a:schemeClr val="accent1"/>
                </a:solidFill>
              </a:rPr>
              <a:t> 1993)</a:t>
            </a:r>
            <a:r>
              <a:rPr lang="en-GB" dirty="0"/>
              <a:t>, </a:t>
            </a:r>
            <a:r>
              <a:rPr lang="en-GB" dirty="0" smtClean="0"/>
              <a:t>both retained as heuristic tools</a:t>
            </a:r>
          </a:p>
          <a:p>
            <a:pPr lvl="1"/>
            <a:r>
              <a:rPr lang="en-GB" dirty="0" smtClean="0"/>
              <a:t>corpus </a:t>
            </a:r>
            <a:r>
              <a:rPr lang="en-GB" dirty="0"/>
              <a:t>work can </a:t>
            </a:r>
            <a:r>
              <a:rPr lang="en-GB" dirty="0" smtClean="0"/>
              <a:t> </a:t>
            </a:r>
            <a:r>
              <a:rPr lang="en-GB" dirty="0"/>
              <a:t>both “</a:t>
            </a:r>
            <a:r>
              <a:rPr lang="en-GB" dirty="0" smtClean="0"/>
              <a:t>catalyse” </a:t>
            </a:r>
            <a:r>
              <a:rPr lang="en-GB" dirty="0"/>
              <a:t>the analysis </a:t>
            </a:r>
            <a:r>
              <a:rPr lang="en-GB" dirty="0" smtClean="0"/>
              <a:t>(c-d) </a:t>
            </a:r>
            <a:r>
              <a:rPr lang="en-GB" dirty="0"/>
              <a:t>and </a:t>
            </a:r>
            <a:r>
              <a:rPr lang="en-GB" dirty="0" smtClean="0"/>
              <a:t>support </a:t>
            </a:r>
            <a:r>
              <a:rPr lang="en-GB" dirty="0"/>
              <a:t>the interpretation of the data </a:t>
            </a:r>
            <a:r>
              <a:rPr lang="en-GB" dirty="0" smtClean="0"/>
              <a:t> (c-b )</a:t>
            </a:r>
          </a:p>
          <a:p>
            <a:pPr lvl="1"/>
            <a:r>
              <a:rPr lang="en-GB" dirty="0" smtClean="0"/>
              <a:t>The </a:t>
            </a:r>
            <a:r>
              <a:rPr lang="en-GB" dirty="0"/>
              <a:t>two perspectives </a:t>
            </a:r>
            <a:r>
              <a:rPr lang="en-GB" b="1" u="sng" dirty="0">
                <a:effectLst>
                  <a:outerShdw blurRad="38100" dist="38100" dir="2700000" algn="tl">
                    <a:srgbClr val="000000">
                      <a:alpha val="43137"/>
                    </a:srgbClr>
                  </a:outerShdw>
                </a:effectLst>
              </a:rPr>
              <a:t>co-construct</a:t>
            </a:r>
            <a:r>
              <a:rPr lang="en-GB" dirty="0"/>
              <a:t> the research </a:t>
            </a:r>
            <a:r>
              <a:rPr lang="en-GB" dirty="0" smtClean="0"/>
              <a:t>process</a:t>
            </a:r>
            <a:endParaRPr lang="it-IT"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50</a:t>
            </a:fld>
            <a:endParaRPr lang="it-IT" dirty="0"/>
          </a:p>
        </p:txBody>
      </p:sp>
    </p:spTree>
    <p:extLst>
      <p:ext uri="{BB962C8B-B14F-4D97-AF65-F5344CB8AC3E}">
        <p14:creationId xmlns:p14="http://schemas.microsoft.com/office/powerpoint/2010/main" val="3320801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3484419" y="3549811"/>
            <a:ext cx="2985654" cy="634261"/>
          </a:xfrm>
        </p:spPr>
        <p:txBody>
          <a:bodyPr/>
          <a:lstStyle/>
          <a:p>
            <a:r>
              <a:rPr lang="it-IT" sz="4400" dirty="0" err="1" smtClean="0"/>
              <a:t>Thank</a:t>
            </a:r>
            <a:r>
              <a:rPr lang="it-IT" sz="4400" dirty="0" smtClean="0"/>
              <a:t> </a:t>
            </a:r>
            <a:r>
              <a:rPr lang="it-IT" sz="4400" dirty="0" err="1" smtClean="0"/>
              <a:t>you</a:t>
            </a:r>
            <a:endParaRPr lang="it-IT" sz="4400" dirty="0"/>
          </a:p>
        </p:txBody>
      </p:sp>
      <p:sp>
        <p:nvSpPr>
          <p:cNvPr id="6" name="Segnaposto numero diapositiva 5"/>
          <p:cNvSpPr>
            <a:spLocks noGrp="1"/>
          </p:cNvSpPr>
          <p:nvPr>
            <p:ph type="sldNum" sz="quarter" idx="12"/>
          </p:nvPr>
        </p:nvSpPr>
        <p:spPr/>
        <p:txBody>
          <a:bodyPr/>
          <a:lstStyle/>
          <a:p>
            <a:fld id="{E0F8B7D7-B5E3-644D-9856-CC0934E69055}" type="slidenum">
              <a:rPr lang="it-IT" smtClean="0"/>
              <a:pPr/>
              <a:t>51</a:t>
            </a:fld>
            <a:endParaRPr lang="it-IT" dirty="0"/>
          </a:p>
        </p:txBody>
      </p:sp>
    </p:spTree>
    <p:extLst>
      <p:ext uri="{BB962C8B-B14F-4D97-AF65-F5344CB8AC3E}">
        <p14:creationId xmlns:p14="http://schemas.microsoft.com/office/powerpoint/2010/main" val="279346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1440000" y="776747"/>
            <a:ext cx="6562800" cy="5653549"/>
          </a:xfrm>
        </p:spPr>
        <p:txBody>
          <a:bodyPr>
            <a:normAutofit fontScale="32500" lnSpcReduction="20000"/>
          </a:bodyPr>
          <a:lstStyle/>
          <a:p>
            <a:pPr lvl="0" indent="-457200"/>
            <a:r>
              <a:rPr lang="en-US" sz="3400" cap="small" dirty="0"/>
              <a:t>Bondi Marina</a:t>
            </a:r>
            <a:r>
              <a:rPr lang="en-US" sz="3400" dirty="0"/>
              <a:t>(2016) </a:t>
            </a:r>
            <a:r>
              <a:rPr lang="en-US" sz="3400" dirty="0" err="1"/>
              <a:t>Chrononyms</a:t>
            </a:r>
            <a:r>
              <a:rPr lang="en-US" sz="3400" dirty="0"/>
              <a:t> in Academic and Popular History. In Campagna, Sandra / </a:t>
            </a:r>
            <a:r>
              <a:rPr lang="en-US" sz="3400" dirty="0" err="1"/>
              <a:t>Ochse</a:t>
            </a:r>
            <a:r>
              <a:rPr lang="en-US" sz="3400" dirty="0"/>
              <a:t>, </a:t>
            </a:r>
            <a:r>
              <a:rPr lang="en-US" sz="3400" dirty="0" err="1"/>
              <a:t>Elana</a:t>
            </a:r>
            <a:r>
              <a:rPr lang="en-US" sz="3400" dirty="0"/>
              <a:t> / </a:t>
            </a:r>
            <a:r>
              <a:rPr lang="en-US" sz="3400" dirty="0" err="1"/>
              <a:t>Pulcini</a:t>
            </a:r>
            <a:r>
              <a:rPr lang="en-US" sz="3400" dirty="0"/>
              <a:t>, Virginia / </a:t>
            </a:r>
            <a:r>
              <a:rPr lang="en-US" sz="3400" dirty="0" err="1"/>
              <a:t>Solly</a:t>
            </a:r>
            <a:r>
              <a:rPr lang="en-US" sz="3400" dirty="0"/>
              <a:t>, Martin (</a:t>
            </a:r>
            <a:r>
              <a:rPr lang="en-US" sz="3400" dirty="0" err="1"/>
              <a:t>eds</a:t>
            </a:r>
            <a:r>
              <a:rPr lang="en-US" sz="3400" dirty="0"/>
              <a:t>) (2015) </a:t>
            </a:r>
            <a:r>
              <a:rPr lang="en-US" sz="3400" i="1" dirty="0" err="1"/>
              <a:t>Languaging</a:t>
            </a:r>
            <a:r>
              <a:rPr lang="en-US" sz="3400" i="1" dirty="0"/>
              <a:t> in and across Communities: New Voices, New Identities</a:t>
            </a:r>
            <a:r>
              <a:rPr lang="en-US" sz="3400" dirty="0"/>
              <a:t>. </a:t>
            </a:r>
            <a:r>
              <a:rPr lang="it-IT" sz="3400" dirty="0"/>
              <a:t>Bern: Peter Lang. 361-384 (ISBN: 978 3 0343 2073 3</a:t>
            </a:r>
            <a:r>
              <a:rPr lang="it-IT" sz="3400" dirty="0" smtClean="0"/>
              <a:t>).</a:t>
            </a:r>
          </a:p>
          <a:p>
            <a:pPr lvl="0" indent="-457200"/>
            <a:endParaRPr lang="it-IT" sz="3400" dirty="0"/>
          </a:p>
          <a:p>
            <a:pPr lvl="0" indent="-457200"/>
            <a:r>
              <a:rPr lang="en-GB" sz="3400" cap="small" dirty="0"/>
              <a:t>Bondi Marina</a:t>
            </a:r>
            <a:r>
              <a:rPr lang="en-GB" sz="3400" dirty="0"/>
              <a:t> (2016) The future in reports: prediction, commitment and legitimization in CSR, </a:t>
            </a:r>
            <a:r>
              <a:rPr lang="en-GB" sz="3400" i="1" dirty="0"/>
              <a:t>Pragmatics and Society</a:t>
            </a:r>
            <a:r>
              <a:rPr lang="en-GB" sz="3400" dirty="0"/>
              <a:t>, 7(1) (special issue on </a:t>
            </a:r>
            <a:r>
              <a:rPr lang="en-GB" sz="3400" i="1" dirty="0"/>
              <a:t>The Pragmatics of Professional Discourse</a:t>
            </a:r>
            <a:r>
              <a:rPr lang="en-GB" sz="3400" dirty="0"/>
              <a:t>, edited by W. Cheng), 57-81 ( ISSN 1878 9714 – DOI 10.1075/ps.7.1.3.bon).</a:t>
            </a:r>
            <a:endParaRPr lang="it-IT" sz="3400" dirty="0"/>
          </a:p>
          <a:p>
            <a:pPr lvl="0" indent="-457200"/>
            <a:endParaRPr lang="en-US" sz="3400" cap="small" dirty="0" smtClean="0"/>
          </a:p>
          <a:p>
            <a:pPr lvl="0" indent="-457200"/>
            <a:r>
              <a:rPr lang="en-US" sz="3400" cap="small" dirty="0" smtClean="0"/>
              <a:t>Bondi </a:t>
            </a:r>
            <a:r>
              <a:rPr lang="en-US" sz="3400" cap="small" dirty="0"/>
              <a:t>Marina</a:t>
            </a:r>
            <a:r>
              <a:rPr lang="en-US" sz="3400" dirty="0"/>
              <a:t> (2016), “CSR Reports in English and Italian: Focus on generic structure and importance markers”. In: Giuliana Elena </a:t>
            </a:r>
            <a:r>
              <a:rPr lang="en-US" sz="3400" dirty="0" err="1"/>
              <a:t>Garzone</a:t>
            </a:r>
            <a:r>
              <a:rPr lang="en-US" sz="3400" dirty="0"/>
              <a:t>, Dermot Heaney, </a:t>
            </a:r>
            <a:r>
              <a:rPr lang="en-US" sz="3400" dirty="0" err="1"/>
              <a:t>Giorgia</a:t>
            </a:r>
            <a:r>
              <a:rPr lang="en-US" sz="3400" dirty="0"/>
              <a:t> </a:t>
            </a:r>
            <a:r>
              <a:rPr lang="en-US" sz="3400" dirty="0" err="1"/>
              <a:t>Riboni</a:t>
            </a:r>
            <a:r>
              <a:rPr lang="en-US" sz="3400" dirty="0"/>
              <a:t> (</a:t>
            </a:r>
            <a:r>
              <a:rPr lang="en-US" sz="3400" dirty="0" err="1"/>
              <a:t>eds</a:t>
            </a:r>
            <a:r>
              <a:rPr lang="en-US" sz="3400" dirty="0"/>
              <a:t>), </a:t>
            </a:r>
            <a:r>
              <a:rPr lang="en-US" sz="3400" i="1" dirty="0"/>
              <a:t>Language for Specific Purposes. Research and Translation across Cultures and Media.</a:t>
            </a:r>
            <a:r>
              <a:rPr lang="en-US" sz="3400" dirty="0"/>
              <a:t> </a:t>
            </a:r>
            <a:r>
              <a:rPr lang="it-IT" sz="3400" dirty="0"/>
              <a:t>Cambridge </a:t>
            </a:r>
            <a:r>
              <a:rPr lang="it-IT" sz="3400" dirty="0" err="1"/>
              <a:t>Scholars</a:t>
            </a:r>
            <a:r>
              <a:rPr lang="it-IT" sz="3400" dirty="0"/>
              <a:t> Publishing, 168-199. (ISBN 978-1-4438-9932-1)</a:t>
            </a:r>
          </a:p>
          <a:p>
            <a:pPr lvl="0" indent="-457200" fontAlgn="t"/>
            <a:endParaRPr lang="en-US" sz="3400" dirty="0" smtClean="0"/>
          </a:p>
          <a:p>
            <a:pPr lvl="0" indent="-457200" fontAlgn="t"/>
            <a:r>
              <a:rPr lang="en-US" sz="3400" dirty="0" smtClean="0"/>
              <a:t>Bondi </a:t>
            </a:r>
            <a:r>
              <a:rPr lang="en-US" sz="3400" dirty="0"/>
              <a:t>Marina (2017) </a:t>
            </a:r>
            <a:r>
              <a:rPr lang="en-US" sz="3400" i="1" dirty="0"/>
              <a:t>What came to be called</a:t>
            </a:r>
            <a:r>
              <a:rPr lang="en-US" sz="3400" dirty="0"/>
              <a:t>: evaluative </a:t>
            </a:r>
            <a:r>
              <a:rPr lang="en-US" sz="3400" i="1" dirty="0"/>
              <a:t>what</a:t>
            </a:r>
            <a:r>
              <a:rPr lang="en-US" sz="3400" dirty="0"/>
              <a:t> and authorial voice in the discourse of history, </a:t>
            </a:r>
            <a:r>
              <a:rPr lang="en-US" sz="3400" i="1" dirty="0"/>
              <a:t>Text &amp; Talk</a:t>
            </a:r>
            <a:r>
              <a:rPr lang="en-US" sz="3400" dirty="0"/>
              <a:t>, 37(1), 25-46. (DOI </a:t>
            </a:r>
            <a:r>
              <a:rPr lang="en-GB" sz="3400" dirty="0"/>
              <a:t>10.1515/text-2016-0035)</a:t>
            </a:r>
            <a:endParaRPr lang="it-IT" sz="3400" dirty="0"/>
          </a:p>
          <a:p>
            <a:pPr lvl="0" indent="-457200" fontAlgn="t"/>
            <a:endParaRPr lang="en-US" sz="3400" dirty="0" smtClean="0"/>
          </a:p>
          <a:p>
            <a:pPr lvl="0" indent="-457200" fontAlgn="t"/>
            <a:r>
              <a:rPr lang="en-US" sz="3400" dirty="0" smtClean="0"/>
              <a:t>Yu</a:t>
            </a:r>
            <a:r>
              <a:rPr lang="en-US" sz="3400" dirty="0"/>
              <a:t>, Danni &amp; Marina Bondi (2017), The Generic Structure of CSR Reports in Italian, Chinese, and English: A Corpus-Based Analysis.</a:t>
            </a:r>
            <a:r>
              <a:rPr lang="en-US" sz="3400" i="1" dirty="0"/>
              <a:t> IEEE Transactions on Professional Communication</a:t>
            </a:r>
            <a:r>
              <a:rPr lang="en-US" sz="3400" dirty="0"/>
              <a:t>, 60(3): 273- 291.(DOI:</a:t>
            </a:r>
            <a:r>
              <a:rPr lang="en-US" sz="3400" u="sng" dirty="0">
                <a:hlinkClick r:id="rId2"/>
              </a:rPr>
              <a:t>10.1109/TPC.2017.2702040</a:t>
            </a:r>
            <a:r>
              <a:rPr lang="en-US" sz="3400" dirty="0"/>
              <a:t>) </a:t>
            </a:r>
            <a:endParaRPr lang="it-IT" sz="3400" dirty="0"/>
          </a:p>
          <a:p>
            <a:pPr lvl="0" indent="-457200" fontAlgn="t"/>
            <a:endParaRPr lang="en-US" sz="3400" dirty="0" smtClean="0"/>
          </a:p>
          <a:p>
            <a:pPr lvl="0" indent="-457200" fontAlgn="t"/>
            <a:r>
              <a:rPr lang="en-US" sz="3400" dirty="0" smtClean="0"/>
              <a:t>Bondi</a:t>
            </a:r>
            <a:r>
              <a:rPr lang="en-US" sz="3400" dirty="0"/>
              <a:t>, Marina &amp; Yu, Danni. (2018). CSR between guidelines and voluntary commitments. In </a:t>
            </a:r>
            <a:r>
              <a:rPr lang="en-US" sz="3400" i="1" dirty="0"/>
              <a:t>'Frameworks for Discursive Contexts and Practices for the Law, </a:t>
            </a:r>
            <a:r>
              <a:rPr lang="en-US" sz="3400" dirty="0"/>
              <a:t>co-edited by G. </a:t>
            </a:r>
            <a:r>
              <a:rPr lang="en-US" sz="3400" dirty="0" err="1"/>
              <a:t>Tessuto</a:t>
            </a:r>
            <a:r>
              <a:rPr lang="en-US" sz="3400" dirty="0"/>
              <a:t>, V. K. Bhatia, J. Engberg. Newcastle: Cambridge Scholars Publishing.</a:t>
            </a:r>
            <a:endParaRPr lang="it-IT" sz="3400" dirty="0"/>
          </a:p>
          <a:p>
            <a:pPr lvl="0" indent="-457200" fontAlgn="t"/>
            <a:endParaRPr lang="en-GB" sz="3400" dirty="0" smtClean="0"/>
          </a:p>
          <a:p>
            <a:pPr lvl="0" indent="-457200" fontAlgn="t"/>
            <a:r>
              <a:rPr lang="en-GB" sz="3400" dirty="0" smtClean="0"/>
              <a:t>Bondi</a:t>
            </a:r>
            <a:r>
              <a:rPr lang="en-GB" sz="3400" dirty="0"/>
              <a:t>, Marina &amp; Yu, Danni (2018), "The Generic Structure of CSR Reports: Dynamicity, Multimodality, Complexity and </a:t>
            </a:r>
            <a:r>
              <a:rPr lang="en-GB" sz="3400" dirty="0" err="1"/>
              <a:t>Recursivity</a:t>
            </a:r>
            <a:r>
              <a:rPr lang="en-GB" sz="3400" dirty="0"/>
              <a:t>". </a:t>
            </a:r>
            <a:r>
              <a:rPr lang="en-GB" sz="3400" dirty="0" err="1"/>
              <a:t>In:</a:t>
            </a:r>
            <a:r>
              <a:rPr lang="en-GB" sz="3400" i="1" dirty="0" err="1"/>
              <a:t>“Discourse</a:t>
            </a:r>
            <a:r>
              <a:rPr lang="en-GB" sz="3400" i="1" dirty="0"/>
              <a:t> Communication and the Enterprise: When Business Meets Language" </a:t>
            </a:r>
            <a:r>
              <a:rPr lang="en-GB" sz="3400" dirty="0"/>
              <a:t>edited by Giordano Walter and Giuliana </a:t>
            </a:r>
            <a:r>
              <a:rPr lang="en-GB" sz="3400" dirty="0" err="1"/>
              <a:t>Garzone</a:t>
            </a:r>
            <a:r>
              <a:rPr lang="en-GB" sz="3400" dirty="0"/>
              <a:t>, Newcastle: Cambridge Scholars. 176-205. </a:t>
            </a:r>
            <a:r>
              <a:rPr lang="it-IT" sz="3400" dirty="0"/>
              <a:t>ISBN (10): 1-5275-0897-8;  ISBN (13): 978-1-5275-0897-2</a:t>
            </a:r>
          </a:p>
          <a:p>
            <a:pPr lvl="0" indent="-457200" fontAlgn="t"/>
            <a:endParaRPr lang="it-IT" sz="3400" dirty="0" smtClean="0"/>
          </a:p>
          <a:p>
            <a:pPr lvl="0" indent="-457200" fontAlgn="t"/>
            <a:r>
              <a:rPr lang="it-IT" sz="3400" dirty="0" smtClean="0"/>
              <a:t>Bondi</a:t>
            </a:r>
            <a:r>
              <a:rPr lang="it-IT" sz="3400" dirty="0"/>
              <a:t>, Marina &amp; </a:t>
            </a:r>
            <a:r>
              <a:rPr lang="it-IT" sz="3400" dirty="0" err="1"/>
              <a:t>Yu</a:t>
            </a:r>
            <a:r>
              <a:rPr lang="it-IT" sz="3400" dirty="0"/>
              <a:t>, Danni（2018). </a:t>
            </a:r>
            <a:r>
              <a:rPr lang="en-US" sz="3400" dirty="0"/>
              <a:t>Textual Voices in Corporate Reporting: A Cross-cultural Analysis of Italian, Chinese and English CSR reports. </a:t>
            </a:r>
            <a:r>
              <a:rPr lang="en-US" sz="3400" i="1" dirty="0"/>
              <a:t>International Journal of Business Communication. </a:t>
            </a:r>
            <a:r>
              <a:rPr lang="en-GB" sz="3400" dirty="0"/>
              <a:t>Article first published online: June 27, 2018. </a:t>
            </a:r>
            <a:r>
              <a:rPr lang="en-GB" sz="3400" u="sng" dirty="0">
                <a:hlinkClick r:id="rId3"/>
              </a:rPr>
              <a:t>https://doi.org/10.1177/2329488418784690</a:t>
            </a:r>
            <a:endParaRPr lang="it-IT" sz="3400" dirty="0"/>
          </a:p>
          <a:p>
            <a:pPr lvl="0" indent="-457200" fontAlgn="t"/>
            <a:endParaRPr lang="en-GB" sz="3400" dirty="0" smtClean="0"/>
          </a:p>
          <a:p>
            <a:pPr lvl="0" indent="-457200" fontAlgn="t"/>
            <a:r>
              <a:rPr lang="en-GB" sz="3400" dirty="0" smtClean="0"/>
              <a:t>Yu</a:t>
            </a:r>
            <a:r>
              <a:rPr lang="en-GB" sz="3400" dirty="0"/>
              <a:t>, Danni &amp; Bondi, Marina (2019), A Genre-Based Analysis of Forward-Looking Statements in Corporate Social Responsibility Reports, </a:t>
            </a:r>
            <a:r>
              <a:rPr lang="en-GB" sz="3400" i="1" dirty="0"/>
              <a:t>Written Communication </a:t>
            </a:r>
            <a:r>
              <a:rPr lang="en-GB" sz="3400" dirty="0"/>
              <a:t>Volume: 36 issue: 3, page(s): 379-409</a:t>
            </a:r>
            <a:r>
              <a:rPr lang="en-GB" dirty="0" smtClean="0"/>
              <a:t>.</a:t>
            </a:r>
            <a:endParaRPr lang="it-IT" dirty="0"/>
          </a:p>
        </p:txBody>
      </p:sp>
      <p:sp>
        <p:nvSpPr>
          <p:cNvPr id="4" name="Segnaposto numero diapositiva 3"/>
          <p:cNvSpPr>
            <a:spLocks noGrp="1"/>
          </p:cNvSpPr>
          <p:nvPr>
            <p:ph type="sldNum" sz="quarter" idx="12"/>
          </p:nvPr>
        </p:nvSpPr>
        <p:spPr/>
        <p:txBody>
          <a:bodyPr/>
          <a:lstStyle/>
          <a:p>
            <a:fld id="{7B8D39B1-F926-41C6-96B8-D63688C0ABD6}" type="slidenum">
              <a:rPr lang="en-US" smtClean="0"/>
              <a:pPr/>
              <a:t>52</a:t>
            </a:fld>
            <a:endParaRPr lang="en-US"/>
          </a:p>
        </p:txBody>
      </p:sp>
    </p:spTree>
    <p:extLst>
      <p:ext uri="{BB962C8B-B14F-4D97-AF65-F5344CB8AC3E}">
        <p14:creationId xmlns:p14="http://schemas.microsoft.com/office/powerpoint/2010/main" val="71545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a:t>
            </a:r>
            <a:r>
              <a:rPr lang="it-IT" dirty="0" err="1" smtClean="0"/>
              <a:t>egister</a:t>
            </a:r>
            <a:endParaRPr lang="it-IT" dirty="0"/>
          </a:p>
        </p:txBody>
      </p:sp>
      <p:sp>
        <p:nvSpPr>
          <p:cNvPr id="3" name="Segnaposto contenuto 2"/>
          <p:cNvSpPr>
            <a:spLocks noGrp="1"/>
          </p:cNvSpPr>
          <p:nvPr>
            <p:ph idx="1"/>
          </p:nvPr>
        </p:nvSpPr>
        <p:spPr/>
        <p:txBody>
          <a:bodyPr>
            <a:normAutofit fontScale="62500" lnSpcReduction="20000"/>
          </a:bodyPr>
          <a:lstStyle/>
          <a:p>
            <a:r>
              <a:rPr lang="en-US" dirty="0" smtClean="0"/>
              <a:t>Long-standing area of language studies:</a:t>
            </a:r>
          </a:p>
          <a:p>
            <a:pPr lvl="1"/>
            <a:r>
              <a:rPr lang="en-US" dirty="0" smtClean="0"/>
              <a:t>“specific </a:t>
            </a:r>
            <a:r>
              <a:rPr lang="en-US" b="1" dirty="0"/>
              <a:t>lexical and grammatical choices</a:t>
            </a:r>
            <a:r>
              <a:rPr lang="en-US" dirty="0"/>
              <a:t> as made by speakers depending on the </a:t>
            </a:r>
            <a:r>
              <a:rPr lang="en-US" b="1" dirty="0"/>
              <a:t>situational</a:t>
            </a:r>
            <a:r>
              <a:rPr lang="en-US" dirty="0"/>
              <a:t> context, the participants of a conversation and the function of the language in the discourse </a:t>
            </a:r>
            <a:r>
              <a:rPr lang="en-US" sz="2100" dirty="0">
                <a:solidFill>
                  <a:schemeClr val="bg1">
                    <a:lumMod val="65000"/>
                  </a:schemeClr>
                </a:solidFill>
              </a:rPr>
              <a:t>(cf. Halliday </a:t>
            </a:r>
            <a:r>
              <a:rPr lang="en-US" sz="2100" dirty="0" smtClean="0">
                <a:solidFill>
                  <a:schemeClr val="bg1">
                    <a:lumMod val="65000"/>
                  </a:schemeClr>
                </a:solidFill>
              </a:rPr>
              <a:t>1989: </a:t>
            </a:r>
            <a:r>
              <a:rPr lang="en-US" sz="2100" dirty="0">
                <a:solidFill>
                  <a:schemeClr val="bg1">
                    <a:lumMod val="65000"/>
                  </a:schemeClr>
                </a:solidFill>
              </a:rPr>
              <a:t>44</a:t>
            </a:r>
            <a:r>
              <a:rPr lang="en-US" sz="2100" dirty="0" smtClean="0">
                <a:solidFill>
                  <a:schemeClr val="bg1">
                    <a:lumMod val="65000"/>
                  </a:schemeClr>
                </a:solidFill>
              </a:rPr>
              <a:t>)</a:t>
            </a:r>
          </a:p>
          <a:p>
            <a:endParaRPr lang="en-US" dirty="0" smtClean="0"/>
          </a:p>
          <a:p>
            <a:r>
              <a:rPr lang="en-US" dirty="0" smtClean="0"/>
              <a:t>Variety of interpretations and different relations to the notion of genre</a:t>
            </a:r>
          </a:p>
          <a:p>
            <a:pPr lvl="1"/>
            <a:r>
              <a:rPr lang="en-US" dirty="0" smtClean="0"/>
              <a:t>a </a:t>
            </a:r>
            <a:r>
              <a:rPr lang="en-US" dirty="0"/>
              <a:t>language variety functionally associated with </a:t>
            </a:r>
            <a:r>
              <a:rPr lang="en-US" dirty="0" smtClean="0"/>
              <a:t>particular contextual configuration (in SFL)</a:t>
            </a:r>
          </a:p>
          <a:p>
            <a:pPr lvl="1"/>
            <a:r>
              <a:rPr lang="en-US" dirty="0" smtClean="0">
                <a:solidFill>
                  <a:schemeClr val="bg1">
                    <a:lumMod val="50000"/>
                  </a:schemeClr>
                </a:solidFill>
              </a:rPr>
              <a:t>In </a:t>
            </a:r>
            <a:r>
              <a:rPr lang="en-US" dirty="0" err="1" smtClean="0">
                <a:solidFill>
                  <a:schemeClr val="bg1">
                    <a:lumMod val="50000"/>
                  </a:schemeClr>
                </a:solidFill>
              </a:rPr>
              <a:t>Biber</a:t>
            </a:r>
            <a:r>
              <a:rPr lang="en-US" dirty="0" smtClean="0">
                <a:solidFill>
                  <a:schemeClr val="bg1">
                    <a:lumMod val="50000"/>
                  </a:schemeClr>
                </a:solidFill>
              </a:rPr>
              <a:t>, several </a:t>
            </a:r>
            <a:r>
              <a:rPr lang="en-US" dirty="0">
                <a:solidFill>
                  <a:schemeClr val="bg1">
                    <a:lumMod val="50000"/>
                  </a:schemeClr>
                </a:solidFill>
              </a:rPr>
              <a:t>linguistically and situationally similar kinds of texts </a:t>
            </a:r>
            <a:r>
              <a:rPr lang="en-US" dirty="0" smtClean="0">
                <a:solidFill>
                  <a:schemeClr val="bg1">
                    <a:lumMod val="50000"/>
                  </a:schemeClr>
                </a:solidFill>
              </a:rPr>
              <a:t>(e.g. conversation</a:t>
            </a:r>
            <a:r>
              <a:rPr lang="en-US" dirty="0">
                <a:solidFill>
                  <a:schemeClr val="bg1">
                    <a:lumMod val="50000"/>
                  </a:schemeClr>
                </a:solidFill>
              </a:rPr>
              <a:t>, fiction, newspaper language, and academic </a:t>
            </a:r>
            <a:r>
              <a:rPr lang="en-US" dirty="0" smtClean="0">
                <a:solidFill>
                  <a:schemeClr val="bg1">
                    <a:lumMod val="50000"/>
                  </a:schemeClr>
                </a:solidFill>
              </a:rPr>
              <a:t>prose, </a:t>
            </a:r>
            <a:r>
              <a:rPr lang="en-US" dirty="0" err="1" smtClean="0">
                <a:solidFill>
                  <a:schemeClr val="bg1">
                    <a:lumMod val="50000"/>
                  </a:schemeClr>
                </a:solidFill>
              </a:rPr>
              <a:t>Biber</a:t>
            </a:r>
            <a:r>
              <a:rPr lang="en-US" dirty="0" smtClean="0">
                <a:solidFill>
                  <a:schemeClr val="bg1">
                    <a:lumMod val="50000"/>
                  </a:schemeClr>
                </a:solidFill>
              </a:rPr>
              <a:t> 1999</a:t>
            </a:r>
            <a:r>
              <a:rPr lang="en-US" dirty="0">
                <a:solidFill>
                  <a:schemeClr val="bg1">
                    <a:lumMod val="50000"/>
                  </a:schemeClr>
                </a:solidFill>
              </a:rPr>
              <a:t>)</a:t>
            </a:r>
            <a:endParaRPr lang="en-US" dirty="0" smtClean="0">
              <a:solidFill>
                <a:schemeClr val="bg1">
                  <a:lumMod val="50000"/>
                </a:schemeClr>
              </a:solidFill>
            </a:endParaRPr>
          </a:p>
          <a:p>
            <a:pPr lvl="1"/>
            <a:endParaRPr lang="en-US" dirty="0" smtClean="0"/>
          </a:p>
          <a:p>
            <a:endParaRPr lang="en-US" dirty="0" smtClean="0"/>
          </a:p>
          <a:p>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6</a:t>
            </a:fld>
            <a:endParaRPr lang="it-IT" dirty="0"/>
          </a:p>
        </p:txBody>
      </p:sp>
      <p:sp>
        <p:nvSpPr>
          <p:cNvPr id="8" name="Segnaposto testo 7"/>
          <p:cNvSpPr>
            <a:spLocks noGrp="1"/>
          </p:cNvSpPr>
          <p:nvPr>
            <p:ph type="body" sz="quarter" idx="13"/>
          </p:nvPr>
        </p:nvSpPr>
        <p:spPr/>
        <p:txBody>
          <a:bodyPr/>
          <a:lstStyle/>
          <a:p>
            <a:r>
              <a:rPr lang="en-US" dirty="0"/>
              <a:t>language associated with a particular situation</a:t>
            </a:r>
          </a:p>
        </p:txBody>
      </p:sp>
    </p:spTree>
    <p:extLst>
      <p:ext uri="{BB962C8B-B14F-4D97-AF65-F5344CB8AC3E}">
        <p14:creationId xmlns:p14="http://schemas.microsoft.com/office/powerpoint/2010/main" val="259197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Genre</a:t>
            </a:r>
            <a:r>
              <a:rPr lang="it-IT" dirty="0"/>
              <a:t> </a:t>
            </a:r>
            <a:r>
              <a:rPr lang="it-IT" sz="2800" dirty="0"/>
              <a:t>(in </a:t>
            </a:r>
            <a:r>
              <a:rPr lang="it-IT" sz="2800" dirty="0" err="1"/>
              <a:t>genre</a:t>
            </a:r>
            <a:r>
              <a:rPr lang="it-IT" sz="2800" dirty="0"/>
              <a:t> </a:t>
            </a:r>
            <a:r>
              <a:rPr lang="it-IT" sz="2800" dirty="0" err="1"/>
              <a:t>analysis</a:t>
            </a:r>
            <a:r>
              <a:rPr lang="it-IT" sz="2800" dirty="0"/>
              <a:t>)</a:t>
            </a:r>
            <a:r>
              <a:rPr lang="it-IT" dirty="0"/>
              <a:t> </a:t>
            </a:r>
          </a:p>
        </p:txBody>
      </p:sp>
      <p:sp>
        <p:nvSpPr>
          <p:cNvPr id="3" name="Segnaposto contenuto 2"/>
          <p:cNvSpPr>
            <a:spLocks noGrp="1"/>
          </p:cNvSpPr>
          <p:nvPr>
            <p:ph idx="1"/>
          </p:nvPr>
        </p:nvSpPr>
        <p:spPr/>
        <p:txBody>
          <a:bodyPr>
            <a:normAutofit fontScale="70000" lnSpcReduction="20000"/>
          </a:bodyPr>
          <a:lstStyle/>
          <a:p>
            <a:r>
              <a:rPr lang="en-GB" sz="3200" i="1" dirty="0"/>
              <a:t>"A genre comprises a </a:t>
            </a:r>
            <a:r>
              <a:rPr lang="en-GB" sz="3200" b="1" i="1" dirty="0">
                <a:solidFill>
                  <a:srgbClr val="FF0000"/>
                </a:solidFill>
              </a:rPr>
              <a:t>class of communicative events</a:t>
            </a:r>
            <a:r>
              <a:rPr lang="en-GB" sz="3200" i="1" dirty="0"/>
              <a:t>, the members of which share some set of communicative </a:t>
            </a:r>
            <a:r>
              <a:rPr lang="en-GB" sz="3200" b="1" i="1" dirty="0">
                <a:solidFill>
                  <a:srgbClr val="FF0000"/>
                </a:solidFill>
              </a:rPr>
              <a:t>purposes</a:t>
            </a:r>
            <a:r>
              <a:rPr lang="en-GB" sz="3200" i="1" dirty="0"/>
              <a:t>. These purposes are recognised by the expert members of the parent discourse </a:t>
            </a:r>
            <a:r>
              <a:rPr lang="en-GB" sz="3200" b="1" i="1" dirty="0">
                <a:solidFill>
                  <a:srgbClr val="FF0000"/>
                </a:solidFill>
              </a:rPr>
              <a:t>community</a:t>
            </a:r>
            <a:r>
              <a:rPr lang="en-GB" sz="3200" i="1" dirty="0"/>
              <a:t>, and thereby constitute the rationale for the genre</a:t>
            </a:r>
            <a:r>
              <a:rPr lang="en-GB" sz="3800" i="1" dirty="0"/>
              <a:t>. </a:t>
            </a:r>
            <a:r>
              <a:rPr lang="en-GB" sz="2300" i="1" dirty="0" smtClean="0"/>
              <a:t>(</a:t>
            </a:r>
            <a:r>
              <a:rPr lang="en-GB" sz="2300" i="1" dirty="0"/>
              <a:t>Swales, 1990: 68)</a:t>
            </a:r>
          </a:p>
          <a:p>
            <a:endParaRPr lang="it-IT" dirty="0"/>
          </a:p>
          <a:p>
            <a:pPr lvl="1"/>
            <a:r>
              <a:rPr lang="en-US" dirty="0" smtClean="0"/>
              <a:t>“language </a:t>
            </a:r>
            <a:r>
              <a:rPr lang="en-US" dirty="0"/>
              <a:t>use in a conventionalized </a:t>
            </a:r>
            <a:r>
              <a:rPr lang="en-US" b="1" dirty="0"/>
              <a:t>communicative</a:t>
            </a:r>
            <a:r>
              <a:rPr lang="en-US" dirty="0"/>
              <a:t> </a:t>
            </a:r>
            <a:r>
              <a:rPr lang="en-US" b="1" dirty="0"/>
              <a:t>setting</a:t>
            </a:r>
            <a:r>
              <a:rPr lang="en-US" dirty="0"/>
              <a:t> in </a:t>
            </a:r>
            <a:r>
              <a:rPr lang="en-US" dirty="0" smtClean="0"/>
              <a:t>order to </a:t>
            </a:r>
            <a:r>
              <a:rPr lang="en-US" dirty="0"/>
              <a:t>give expression to a specific set of </a:t>
            </a:r>
            <a:r>
              <a:rPr lang="en-US" b="1" dirty="0"/>
              <a:t>communicative</a:t>
            </a:r>
            <a:r>
              <a:rPr lang="en-US" dirty="0"/>
              <a:t> </a:t>
            </a:r>
            <a:r>
              <a:rPr lang="en-US" b="1" dirty="0"/>
              <a:t>goals</a:t>
            </a:r>
            <a:r>
              <a:rPr lang="en-US" dirty="0"/>
              <a:t> of a disciplinary </a:t>
            </a:r>
            <a:r>
              <a:rPr lang="en-US" dirty="0" smtClean="0"/>
              <a:t>or social </a:t>
            </a:r>
            <a:r>
              <a:rPr lang="en-US" b="1" dirty="0"/>
              <a:t>institution</a:t>
            </a:r>
            <a:r>
              <a:rPr lang="en-US" dirty="0"/>
              <a:t>” </a:t>
            </a:r>
            <a:r>
              <a:rPr lang="en-US" sz="2300" dirty="0">
                <a:solidFill>
                  <a:schemeClr val="bg1">
                    <a:lumMod val="65000"/>
                  </a:schemeClr>
                </a:solidFill>
              </a:rPr>
              <a:t>(Bhatia 2004: </a:t>
            </a:r>
            <a:r>
              <a:rPr lang="en-US" sz="2300" dirty="0" smtClean="0">
                <a:solidFill>
                  <a:schemeClr val="bg1">
                    <a:lumMod val="65000"/>
                  </a:schemeClr>
                </a:solidFill>
              </a:rPr>
              <a:t>23)</a:t>
            </a:r>
          </a:p>
        </p:txBody>
      </p:sp>
      <p:sp>
        <p:nvSpPr>
          <p:cNvPr id="6" name="Segnaposto data 5"/>
          <p:cNvSpPr>
            <a:spLocks noGrp="1"/>
          </p:cNvSpPr>
          <p:nvPr>
            <p:ph type="dt" sz="half" idx="10"/>
          </p:nvPr>
        </p:nvSpPr>
        <p:spPr/>
        <p:txBody>
          <a:bodyPr/>
          <a:lstStyle/>
          <a:p>
            <a:r>
              <a:rPr lang="it-IT" dirty="0" smtClean="0"/>
              <a:t>19/02/2020</a:t>
            </a:r>
            <a:endParaRPr lang="it-IT" dirty="0"/>
          </a:p>
        </p:txBody>
      </p:sp>
      <p:sp>
        <p:nvSpPr>
          <p:cNvPr id="7" name="Segnaposto piè di pagina 6"/>
          <p:cNvSpPr>
            <a:spLocks noGrp="1"/>
          </p:cNvSpPr>
          <p:nvPr>
            <p:ph type="ftr" sz="quarter" idx="11"/>
          </p:nvPr>
        </p:nvSpPr>
        <p:spPr/>
        <p:txBody>
          <a:bodyPr/>
          <a:lstStyle/>
          <a:p>
            <a:r>
              <a:rPr lang="it-IT" dirty="0"/>
              <a:t>Darmstadt, </a:t>
            </a:r>
            <a:r>
              <a:rPr lang="it-IT" i="1" dirty="0"/>
              <a:t>Data in </a:t>
            </a:r>
            <a:r>
              <a:rPr lang="it-IT" i="1" dirty="0" err="1"/>
              <a:t>Discourse</a:t>
            </a:r>
            <a:r>
              <a:rPr lang="it-IT" i="1" dirty="0"/>
              <a:t> Analysis Conference</a:t>
            </a:r>
            <a:endParaRPr lang="it-IT" dirty="0"/>
          </a:p>
        </p:txBody>
      </p:sp>
      <p:sp>
        <p:nvSpPr>
          <p:cNvPr id="4" name="Segnaposto numero diapositiva 3"/>
          <p:cNvSpPr>
            <a:spLocks noGrp="1"/>
          </p:cNvSpPr>
          <p:nvPr>
            <p:ph type="sldNum" sz="quarter" idx="12"/>
          </p:nvPr>
        </p:nvSpPr>
        <p:spPr/>
        <p:txBody>
          <a:bodyPr/>
          <a:lstStyle/>
          <a:p>
            <a:fld id="{E0F8B7D7-B5E3-644D-9856-CC0934E69055}" type="slidenum">
              <a:rPr lang="it-IT" smtClean="0"/>
              <a:pPr/>
              <a:t>7</a:t>
            </a:fld>
            <a:endParaRPr lang="it-IT" dirty="0"/>
          </a:p>
        </p:txBody>
      </p:sp>
      <p:sp>
        <p:nvSpPr>
          <p:cNvPr id="5" name="Segnaposto testo 4"/>
          <p:cNvSpPr>
            <a:spLocks noGrp="1"/>
          </p:cNvSpPr>
          <p:nvPr>
            <p:ph type="body" sz="quarter" idx="13"/>
          </p:nvPr>
        </p:nvSpPr>
        <p:spPr/>
        <p:txBody>
          <a:bodyPr/>
          <a:lstStyle/>
          <a:p>
            <a:r>
              <a:rPr lang="it-IT" dirty="0" err="1" smtClean="0"/>
              <a:t>categories</a:t>
            </a:r>
            <a:r>
              <a:rPr lang="it-IT" dirty="0" smtClean="0"/>
              <a:t> </a:t>
            </a:r>
            <a:r>
              <a:rPr lang="it-IT" dirty="0" err="1"/>
              <a:t>based</a:t>
            </a:r>
            <a:r>
              <a:rPr lang="it-IT" dirty="0"/>
              <a:t> on </a:t>
            </a:r>
            <a:r>
              <a:rPr lang="it-IT" dirty="0" err="1"/>
              <a:t>external</a:t>
            </a:r>
            <a:r>
              <a:rPr lang="it-IT" dirty="0"/>
              <a:t> </a:t>
            </a:r>
            <a:r>
              <a:rPr lang="it-IT" dirty="0" err="1"/>
              <a:t>criteria</a:t>
            </a:r>
            <a:endParaRPr lang="it-IT" dirty="0"/>
          </a:p>
        </p:txBody>
      </p:sp>
    </p:spTree>
    <p:extLst>
      <p:ext uri="{BB962C8B-B14F-4D97-AF65-F5344CB8AC3E}">
        <p14:creationId xmlns:p14="http://schemas.microsoft.com/office/powerpoint/2010/main" val="1471416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Specialized</a:t>
            </a:r>
            <a:r>
              <a:rPr lang="it-IT" dirty="0" smtClean="0"/>
              <a:t> </a:t>
            </a:r>
            <a:r>
              <a:rPr lang="it-IT" dirty="0" err="1" smtClean="0"/>
              <a:t>discourse</a:t>
            </a:r>
            <a:endParaRPr lang="it-IT" dirty="0"/>
          </a:p>
        </p:txBody>
      </p:sp>
      <p:sp>
        <p:nvSpPr>
          <p:cNvPr id="3" name="Segnaposto contenuto 2"/>
          <p:cNvSpPr>
            <a:spLocks noGrp="1"/>
          </p:cNvSpPr>
          <p:nvPr>
            <p:ph idx="1"/>
          </p:nvPr>
        </p:nvSpPr>
        <p:spPr>
          <a:xfrm>
            <a:off x="1440000" y="2467896"/>
            <a:ext cx="6562800" cy="3317303"/>
          </a:xfrm>
        </p:spPr>
        <p:txBody>
          <a:bodyPr>
            <a:normAutofit fontScale="62500" lnSpcReduction="20000"/>
          </a:bodyPr>
          <a:lstStyle/>
          <a:p>
            <a:r>
              <a:rPr lang="it-IT" sz="3200" dirty="0" err="1"/>
              <a:t>C</a:t>
            </a:r>
            <a:r>
              <a:rPr lang="it-IT" sz="3200" dirty="0" err="1" smtClean="0"/>
              <a:t>ommunicative</a:t>
            </a:r>
            <a:r>
              <a:rPr lang="it-IT" sz="3200" dirty="0" smtClean="0"/>
              <a:t> </a:t>
            </a:r>
            <a:r>
              <a:rPr lang="it-IT" sz="3200" dirty="0" err="1" smtClean="0"/>
              <a:t>interaction</a:t>
            </a:r>
            <a:endParaRPr lang="it-IT" sz="3200" dirty="0" smtClean="0"/>
          </a:p>
          <a:p>
            <a:r>
              <a:rPr lang="it-IT" sz="3200" dirty="0" smtClean="0"/>
              <a:t>Social </a:t>
            </a:r>
            <a:r>
              <a:rPr lang="it-IT" sz="3200" dirty="0" err="1" smtClean="0"/>
              <a:t>behaviour</a:t>
            </a:r>
            <a:endParaRPr lang="it-IT" sz="3200" dirty="0" smtClean="0"/>
          </a:p>
          <a:p>
            <a:endParaRPr lang="it-IT" sz="3200" dirty="0" smtClean="0"/>
          </a:p>
          <a:p>
            <a:pPr lvl="0"/>
            <a:r>
              <a:rPr lang="en-GB" dirty="0" smtClean="0"/>
              <a:t>Conventions defined by </a:t>
            </a:r>
            <a:r>
              <a:rPr lang="en-GB" b="1" dirty="0" smtClean="0"/>
              <a:t>discourse communities</a:t>
            </a:r>
            <a:r>
              <a:rPr lang="en-GB" dirty="0" smtClean="0"/>
              <a:t> (professional or academic)</a:t>
            </a:r>
          </a:p>
          <a:p>
            <a:pPr lvl="1"/>
            <a:r>
              <a:rPr lang="en-GB" dirty="0" smtClean="0"/>
              <a:t> </a:t>
            </a:r>
            <a:r>
              <a:rPr lang="en-GB" b="1" dirty="0" smtClean="0"/>
              <a:t>established mechanisms of intercommunication</a:t>
            </a:r>
            <a:r>
              <a:rPr lang="en-GB" dirty="0"/>
              <a:t>,</a:t>
            </a:r>
            <a:r>
              <a:rPr lang="en-GB" dirty="0" smtClean="0"/>
              <a:t> with a specific lexis, but above all specific genres</a:t>
            </a:r>
            <a:endParaRPr lang="it-IT" dirty="0"/>
          </a:p>
          <a:p>
            <a:pPr lvl="1"/>
            <a:r>
              <a:rPr lang="en-GB" dirty="0" smtClean="0"/>
              <a:t>structures that are conventionally adopted by the specialist members of the community</a:t>
            </a:r>
          </a:p>
          <a:p>
            <a:pPr lvl="1"/>
            <a:endParaRPr lang="en-GB" dirty="0"/>
          </a:p>
          <a:p>
            <a:r>
              <a:rPr lang="en-GB" dirty="0" smtClean="0"/>
              <a:t>+ the language used (at all levels of language description)</a:t>
            </a:r>
          </a:p>
          <a:p>
            <a:pPr lvl="1"/>
            <a:endParaRPr lang="en-GB" dirty="0"/>
          </a:p>
          <a:p>
            <a:pPr lvl="1"/>
            <a:endParaRPr lang="it-IT" dirty="0" smtClean="0"/>
          </a:p>
          <a:p>
            <a:endParaRPr lang="it-IT" dirty="0"/>
          </a:p>
        </p:txBody>
      </p:sp>
      <p:sp>
        <p:nvSpPr>
          <p:cNvPr id="4" name="Segnaposto testo 3"/>
          <p:cNvSpPr>
            <a:spLocks noGrp="1"/>
          </p:cNvSpPr>
          <p:nvPr>
            <p:ph type="body" sz="quarter" idx="13"/>
          </p:nvPr>
        </p:nvSpPr>
        <p:spPr>
          <a:xfrm>
            <a:off x="1440000" y="1048877"/>
            <a:ext cx="7171200" cy="327600"/>
          </a:xfrm>
        </p:spPr>
        <p:txBody>
          <a:bodyPr/>
          <a:lstStyle/>
          <a:p>
            <a:pPr marL="457200" lvl="1" indent="0">
              <a:buNone/>
            </a:pPr>
            <a:r>
              <a:rPr lang="it-IT" sz="2400" dirty="0" smtClean="0"/>
              <a:t>Focus on </a:t>
            </a:r>
            <a:r>
              <a:rPr lang="it-IT" sz="2400" dirty="0" err="1" smtClean="0"/>
              <a:t>language</a:t>
            </a:r>
            <a:r>
              <a:rPr lang="it-IT" sz="2400" dirty="0" smtClean="0"/>
              <a:t> in use </a:t>
            </a:r>
          </a:p>
        </p:txBody>
      </p:sp>
    </p:spTree>
    <p:extLst>
      <p:ext uri="{BB962C8B-B14F-4D97-AF65-F5344CB8AC3E}">
        <p14:creationId xmlns:p14="http://schemas.microsoft.com/office/powerpoint/2010/main" val="480920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From </a:t>
            </a:r>
            <a:r>
              <a:rPr lang="it-IT" sz="3200" dirty="0" err="1" smtClean="0"/>
              <a:t>language</a:t>
            </a:r>
            <a:r>
              <a:rPr lang="it-IT" sz="3200" dirty="0" smtClean="0"/>
              <a:t> </a:t>
            </a:r>
            <a:br>
              <a:rPr lang="it-IT" sz="3200" dirty="0" smtClean="0"/>
            </a:br>
            <a:r>
              <a:rPr lang="it-IT" sz="3200" dirty="0" smtClean="0"/>
              <a:t>to </a:t>
            </a:r>
            <a:r>
              <a:rPr lang="it-IT" sz="3200" dirty="0" err="1" smtClean="0"/>
              <a:t>discourse</a:t>
            </a:r>
            <a:r>
              <a:rPr lang="it-IT" sz="3200" dirty="0"/>
              <a:t> </a:t>
            </a:r>
            <a:r>
              <a:rPr lang="it-IT" sz="3200" dirty="0" smtClean="0"/>
              <a:t>and </a:t>
            </a:r>
            <a:r>
              <a:rPr lang="it-IT" sz="3200" dirty="0" err="1" smtClean="0"/>
              <a:t>communication</a:t>
            </a:r>
            <a:endParaRPr lang="it-IT" sz="3200" dirty="0"/>
          </a:p>
        </p:txBody>
      </p:sp>
      <p:sp>
        <p:nvSpPr>
          <p:cNvPr id="3" name="Segnaposto contenuto 2"/>
          <p:cNvSpPr>
            <a:spLocks noGrp="1"/>
          </p:cNvSpPr>
          <p:nvPr>
            <p:ph idx="1"/>
          </p:nvPr>
        </p:nvSpPr>
        <p:spPr/>
        <p:txBody>
          <a:bodyPr>
            <a:normAutofit fontScale="70000" lnSpcReduction="20000"/>
          </a:bodyPr>
          <a:lstStyle/>
          <a:p>
            <a:r>
              <a:rPr lang="en-US" dirty="0" smtClean="0">
                <a:sym typeface="Wingdings" panose="05000000000000000000" pitchFamily="2" charset="2"/>
              </a:rPr>
              <a:t> </a:t>
            </a:r>
            <a:r>
              <a:rPr lang="en-US" dirty="0" smtClean="0"/>
              <a:t>domain-specific </a:t>
            </a:r>
            <a:r>
              <a:rPr lang="en-US" dirty="0"/>
              <a:t>discourse employed to </a:t>
            </a:r>
            <a:r>
              <a:rPr lang="en-US" dirty="0" smtClean="0"/>
              <a:t>communicate </a:t>
            </a:r>
            <a:r>
              <a:rPr lang="it-IT" dirty="0" err="1" smtClean="0"/>
              <a:t>knowledge</a:t>
            </a:r>
            <a:r>
              <a:rPr lang="it-IT" dirty="0" smtClean="0"/>
              <a:t> </a:t>
            </a:r>
            <a:r>
              <a:rPr lang="it-IT" sz="2300" dirty="0" smtClean="0">
                <a:solidFill>
                  <a:schemeClr val="bg1">
                    <a:lumMod val="50000"/>
                  </a:schemeClr>
                </a:solidFill>
              </a:rPr>
              <a:t>(«</a:t>
            </a:r>
            <a:r>
              <a:rPr lang="it-IT" sz="2300" dirty="0" err="1" smtClean="0">
                <a:solidFill>
                  <a:schemeClr val="bg1">
                    <a:lumMod val="50000"/>
                  </a:schemeClr>
                </a:solidFill>
              </a:rPr>
              <a:t>Aarhus</a:t>
            </a:r>
            <a:r>
              <a:rPr lang="it-IT" sz="2300" dirty="0" smtClean="0">
                <a:solidFill>
                  <a:schemeClr val="bg1">
                    <a:lumMod val="50000"/>
                  </a:schemeClr>
                </a:solidFill>
              </a:rPr>
              <a:t> </a:t>
            </a:r>
            <a:r>
              <a:rPr lang="it-IT" sz="2300" dirty="0" err="1" smtClean="0">
                <a:solidFill>
                  <a:schemeClr val="bg1">
                    <a:lumMod val="50000"/>
                  </a:schemeClr>
                </a:solidFill>
              </a:rPr>
              <a:t>school</a:t>
            </a:r>
            <a:r>
              <a:rPr lang="it-IT" sz="2300" dirty="0" smtClean="0">
                <a:solidFill>
                  <a:schemeClr val="bg1">
                    <a:lumMod val="50000"/>
                  </a:schemeClr>
                </a:solidFill>
              </a:rPr>
              <a:t>»)</a:t>
            </a:r>
            <a:endParaRPr lang="it-IT" sz="2300" dirty="0">
              <a:solidFill>
                <a:schemeClr val="bg1">
                  <a:lumMod val="50000"/>
                </a:schemeClr>
              </a:solidFill>
            </a:endParaRPr>
          </a:p>
          <a:p>
            <a:endParaRPr lang="en-US" dirty="0" smtClean="0"/>
          </a:p>
          <a:p>
            <a:r>
              <a:rPr lang="en-US" dirty="0" smtClean="0"/>
              <a:t>The </a:t>
            </a:r>
            <a:r>
              <a:rPr lang="en-US" dirty="0"/>
              <a:t>definition </a:t>
            </a:r>
            <a:r>
              <a:rPr lang="en-US" dirty="0" smtClean="0"/>
              <a:t>focuses </a:t>
            </a:r>
            <a:r>
              <a:rPr lang="en-US" dirty="0"/>
              <a:t>on the communication as a </a:t>
            </a:r>
            <a:r>
              <a:rPr lang="en-US" dirty="0" smtClean="0"/>
              <a:t>whole</a:t>
            </a:r>
          </a:p>
          <a:p>
            <a:pPr lvl="1"/>
            <a:r>
              <a:rPr lang="en-US" dirty="0" smtClean="0"/>
              <a:t>on the </a:t>
            </a:r>
            <a:r>
              <a:rPr lang="en-US" dirty="0"/>
              <a:t>cognitive </a:t>
            </a:r>
            <a:r>
              <a:rPr lang="en-US" dirty="0" smtClean="0"/>
              <a:t>processes</a:t>
            </a:r>
          </a:p>
          <a:p>
            <a:pPr lvl="1"/>
            <a:r>
              <a:rPr lang="en-US" dirty="0" smtClean="0"/>
              <a:t>knowledge systems</a:t>
            </a:r>
          </a:p>
          <a:p>
            <a:pPr lvl="1"/>
            <a:r>
              <a:rPr lang="en-US" dirty="0" smtClean="0"/>
              <a:t>the </a:t>
            </a:r>
            <a:r>
              <a:rPr lang="en-US" dirty="0"/>
              <a:t>individual interlocutor </a:t>
            </a:r>
            <a:endParaRPr lang="en-US" dirty="0" smtClean="0"/>
          </a:p>
          <a:p>
            <a:pPr lvl="1"/>
            <a:r>
              <a:rPr lang="en-US" dirty="0" smtClean="0"/>
              <a:t>and </a:t>
            </a:r>
            <a:r>
              <a:rPr lang="en-US" dirty="0"/>
              <a:t>the dynamics </a:t>
            </a:r>
            <a:r>
              <a:rPr lang="en-US" dirty="0" smtClean="0"/>
              <a:t>of meaning</a:t>
            </a:r>
            <a:endParaRPr lang="en-US" dirty="0"/>
          </a:p>
          <a:p>
            <a:pPr marL="457200" lvl="1" indent="0">
              <a:buNone/>
            </a:pPr>
            <a:r>
              <a:rPr lang="en-US" dirty="0" smtClean="0"/>
              <a:t>Aiming at </a:t>
            </a:r>
            <a:r>
              <a:rPr lang="en-US" dirty="0"/>
              <a:t>an integrated picture of communication in </a:t>
            </a:r>
            <a:r>
              <a:rPr lang="en-US" b="1" dirty="0"/>
              <a:t>domain-specific</a:t>
            </a:r>
            <a:r>
              <a:rPr lang="en-US" dirty="0"/>
              <a:t> </a:t>
            </a:r>
            <a:r>
              <a:rPr lang="en-US" b="1" dirty="0" smtClean="0"/>
              <a:t>settings</a:t>
            </a:r>
            <a:r>
              <a:rPr lang="en-US" dirty="0" smtClean="0"/>
              <a:t> </a:t>
            </a:r>
            <a:r>
              <a:rPr lang="it-IT" sz="2300" dirty="0" smtClean="0">
                <a:solidFill>
                  <a:schemeClr val="bg1">
                    <a:lumMod val="50000"/>
                  </a:schemeClr>
                </a:solidFill>
              </a:rPr>
              <a:t>(</a:t>
            </a:r>
            <a:r>
              <a:rPr lang="it-IT" sz="2300" dirty="0" err="1">
                <a:solidFill>
                  <a:schemeClr val="bg1">
                    <a:lumMod val="50000"/>
                  </a:schemeClr>
                </a:solidFill>
              </a:rPr>
              <a:t>Engberg</a:t>
            </a:r>
            <a:r>
              <a:rPr lang="it-IT" sz="2300" dirty="0">
                <a:solidFill>
                  <a:schemeClr val="bg1">
                    <a:lumMod val="50000"/>
                  </a:schemeClr>
                </a:solidFill>
              </a:rPr>
              <a:t> 2010, 53)</a:t>
            </a:r>
          </a:p>
        </p:txBody>
      </p:sp>
      <p:sp>
        <p:nvSpPr>
          <p:cNvPr id="6" name="Segnaposto numero diapositiva 5"/>
          <p:cNvSpPr>
            <a:spLocks noGrp="1"/>
          </p:cNvSpPr>
          <p:nvPr>
            <p:ph type="sldNum" sz="quarter" idx="12"/>
          </p:nvPr>
        </p:nvSpPr>
        <p:spPr/>
        <p:txBody>
          <a:bodyPr/>
          <a:lstStyle/>
          <a:p>
            <a:fld id="{E0F8B7D7-B5E3-644D-9856-CC0934E69055}" type="slidenum">
              <a:rPr lang="it-IT" smtClean="0"/>
              <a:pPr/>
              <a:t>9</a:t>
            </a:fld>
            <a:endParaRPr lang="it-IT" dirty="0"/>
          </a:p>
        </p:txBody>
      </p:sp>
      <p:sp>
        <p:nvSpPr>
          <p:cNvPr id="7" name="Segnaposto testo 6"/>
          <p:cNvSpPr>
            <a:spLocks noGrp="1"/>
          </p:cNvSpPr>
          <p:nvPr>
            <p:ph type="body" sz="quarter" idx="13"/>
          </p:nvPr>
        </p:nvSpPr>
        <p:spPr>
          <a:xfrm>
            <a:off x="1440000" y="1442168"/>
            <a:ext cx="7171200" cy="327600"/>
          </a:xfrm>
        </p:spPr>
        <p:txBody>
          <a:bodyPr/>
          <a:lstStyle/>
          <a:p>
            <a:r>
              <a:rPr lang="it-IT" dirty="0" smtClean="0"/>
              <a:t>Major focus on </a:t>
            </a:r>
            <a:r>
              <a:rPr lang="it-IT" dirty="0" err="1" smtClean="0"/>
              <a:t>specialized</a:t>
            </a:r>
            <a:r>
              <a:rPr lang="it-IT" dirty="0" smtClean="0"/>
              <a:t> </a:t>
            </a:r>
            <a:r>
              <a:rPr lang="it-IT" dirty="0" err="1" smtClean="0"/>
              <a:t>communication</a:t>
            </a:r>
            <a:endParaRPr lang="it-IT" dirty="0"/>
          </a:p>
        </p:txBody>
      </p:sp>
    </p:spTree>
    <p:extLst>
      <p:ext uri="{BB962C8B-B14F-4D97-AF65-F5344CB8AC3E}">
        <p14:creationId xmlns:p14="http://schemas.microsoft.com/office/powerpoint/2010/main" val="273624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2113</TotalTime>
  <Words>4884</Words>
  <Application>Microsoft Office PowerPoint</Application>
  <PresentationFormat>Presentazione su schermo (4:3)</PresentationFormat>
  <Paragraphs>989</Paragraphs>
  <Slides>52</Slides>
  <Notes>9</Notes>
  <HiddenSlides>0</HiddenSlides>
  <MMClips>0</MMClips>
  <ScaleCrop>false</ScaleCrop>
  <HeadingPairs>
    <vt:vector size="6" baseType="variant">
      <vt:variant>
        <vt:lpstr>Caratteri utilizzati</vt:lpstr>
      </vt:variant>
      <vt:variant>
        <vt:i4>17</vt:i4>
      </vt:variant>
      <vt:variant>
        <vt:lpstr>Tema</vt:lpstr>
      </vt:variant>
      <vt:variant>
        <vt:i4>1</vt:i4>
      </vt:variant>
      <vt:variant>
        <vt:lpstr>Titoli diapositive</vt:lpstr>
      </vt:variant>
      <vt:variant>
        <vt:i4>52</vt:i4>
      </vt:variant>
    </vt:vector>
  </HeadingPairs>
  <TitlesOfParts>
    <vt:vector size="70" baseType="lpstr">
      <vt:lpstr>Microsoft YaHei</vt:lpstr>
      <vt:lpstr>SimSun</vt:lpstr>
      <vt:lpstr>SimSun</vt:lpstr>
      <vt:lpstr>Arial</vt:lpstr>
      <vt:lpstr>Berlin Sans FB</vt:lpstr>
      <vt:lpstr>Calibri</vt:lpstr>
      <vt:lpstr>DejaVu Sans</vt:lpstr>
      <vt:lpstr>Helvetica</vt:lpstr>
      <vt:lpstr>Helvetica Neue</vt:lpstr>
      <vt:lpstr>Helvetica Neue Light</vt:lpstr>
      <vt:lpstr>Helvetica Neue LT Std 55 Roman</vt:lpstr>
      <vt:lpstr>Helvetica Neue Medium</vt:lpstr>
      <vt:lpstr>Liberation Sans</vt:lpstr>
      <vt:lpstr>Mangal</vt:lpstr>
      <vt:lpstr>Segoe Print</vt:lpstr>
      <vt:lpstr>Times New Roman</vt:lpstr>
      <vt:lpstr>Wingdings</vt:lpstr>
      <vt:lpstr>Tema di Office</vt:lpstr>
      <vt:lpstr>Linguistic Data and Domain Specific Language</vt:lpstr>
      <vt:lpstr>Outline</vt:lpstr>
      <vt:lpstr>Domain-specific vs general-purpose</vt:lpstr>
      <vt:lpstr>Presentazione standard di PowerPoint</vt:lpstr>
      <vt:lpstr>Domain</vt:lpstr>
      <vt:lpstr>Register</vt:lpstr>
      <vt:lpstr>Genre (in genre analysis) </vt:lpstr>
      <vt:lpstr>Specialized discourse</vt:lpstr>
      <vt:lpstr>From language  to discourse and communication</vt:lpstr>
      <vt:lpstr>Specialized corpora</vt:lpstr>
      <vt:lpstr>Moderating your claims</vt:lpstr>
      <vt:lpstr>Small corpora?</vt:lpstr>
      <vt:lpstr>Presentazione standard di PowerPoint</vt:lpstr>
      <vt:lpstr>Variation</vt:lpstr>
      <vt:lpstr>Lexico-grammatical choices</vt:lpstr>
      <vt:lpstr>1) (Semi-) specialized lexis</vt:lpstr>
      <vt:lpstr>Specialized phraseology</vt:lpstr>
      <vt:lpstr>Textual functions</vt:lpstr>
      <vt:lpstr>Corpus </vt:lpstr>
      <vt:lpstr>Frequency data</vt:lpstr>
      <vt:lpstr>Focus on </vt:lpstr>
      <vt:lpstr>2) Grammatical words: «what» in history</vt:lpstr>
      <vt:lpstr>Presentazione standard di PowerPoint</vt:lpstr>
      <vt:lpstr>Presentazione standard di PowerPoint</vt:lpstr>
      <vt:lpstr>Perspective and position sequences</vt:lpstr>
      <vt:lpstr>Implications</vt:lpstr>
      <vt:lpstr>Presentazione standard di PowerPoint</vt:lpstr>
      <vt:lpstr>Comparability</vt:lpstr>
      <vt:lpstr>A case study</vt:lpstr>
      <vt:lpstr>Attention to cross-cultural issues</vt:lpstr>
      <vt:lpstr>Focus and caveat</vt:lpstr>
      <vt:lpstr>Presentazione standard di PowerPoint</vt:lpstr>
      <vt:lpstr>Methods</vt:lpstr>
      <vt:lpstr>Presentazione standard di PowerPoint</vt:lpstr>
      <vt:lpstr>Main Report</vt:lpstr>
      <vt:lpstr>IT</vt:lpstr>
      <vt:lpstr>Keywords in English</vt:lpstr>
      <vt:lpstr>IT Sp- grammatical words</vt:lpstr>
      <vt:lpstr>English: SP</vt:lpstr>
      <vt:lpstr>IT- PR</vt:lpstr>
      <vt:lpstr>PR in English</vt:lpstr>
      <vt:lpstr>Grammar words</vt:lpstr>
      <vt:lpstr>Presentazione standard di PowerPoint</vt:lpstr>
      <vt:lpstr>Presentazione standard di PowerPoint</vt:lpstr>
      <vt:lpstr>Presentazione standard di PowerPoint</vt:lpstr>
      <vt:lpstr>e.g. Rhetorical sequences </vt:lpstr>
      <vt:lpstr>cross-cultural variation:</vt:lpstr>
      <vt:lpstr>Presentazione standard di PowerPoint</vt:lpstr>
      <vt:lpstr>Presentazione standard di PowerPoint</vt:lpstr>
      <vt:lpstr>Conclusions</vt:lpstr>
      <vt:lpstr>Presentazione standard di PowerPoint</vt:lpstr>
      <vt:lpstr>Presentazione standard di PowerPoint</vt:lpstr>
    </vt:vector>
  </TitlesOfParts>
  <Company>MORE-service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Luca Gasparini</dc:creator>
  <cp:lastModifiedBy>Marina Bondi</cp:lastModifiedBy>
  <cp:revision>203</cp:revision>
  <dcterms:created xsi:type="dcterms:W3CDTF">2015-06-30T14:46:04Z</dcterms:created>
  <dcterms:modified xsi:type="dcterms:W3CDTF">2020-02-19T09:15:26Z</dcterms:modified>
</cp:coreProperties>
</file>